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0" r:id="rId2"/>
    <p:sldMasterId id="2147483702" r:id="rId3"/>
    <p:sldMasterId id="2147483714" r:id="rId4"/>
    <p:sldMasterId id="2147483727" r:id="rId5"/>
  </p:sldMasterIdLst>
  <p:notesMasterIdLst>
    <p:notesMasterId r:id="rId26"/>
  </p:notesMasterIdLst>
  <p:handoutMasterIdLst>
    <p:handoutMasterId r:id="rId27"/>
  </p:handoutMasterIdLst>
  <p:sldIdLst>
    <p:sldId id="257" r:id="rId6"/>
    <p:sldId id="258" r:id="rId7"/>
    <p:sldId id="259" r:id="rId8"/>
    <p:sldId id="272" r:id="rId9"/>
    <p:sldId id="273" r:id="rId10"/>
    <p:sldId id="274" r:id="rId11"/>
    <p:sldId id="264" r:id="rId12"/>
    <p:sldId id="281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3B910-7BBE-4D0E-855E-CA8E2B60774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0CB26-6217-4126-963D-7B71D8DA23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82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94D5-1E3A-4043-935B-3E2A79DD122B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A0794-1B1F-45AC-B8FB-881854378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3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A0794-1B1F-45AC-B8FB-881854378AA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0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819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62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09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70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51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052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85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683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3AF3A8-5A98-4E31-904B-F77D76A64672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98368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1B19C-E75E-4CD2-B8AD-B87BC6E3B57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8331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6240-FAC3-4BCF-A2F9-AE9818BD5CB0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335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71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D8CB3-9852-48C6-A20D-84DE5A78572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670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ECBF00-FB08-4D13-8316-934EE429820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293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98449A-B036-4708-845D-48E0BDC69F97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2180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C2114-5156-43D2-B83C-5AA6AFEDF62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7177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514E1-90E3-4A71-98CF-F1DB5DB833B5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32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48BEB-B01D-4FAF-8E6E-E07EF9E14D8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4477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0AA21-CEB9-4534-9BD8-D0C6E0E6A64B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844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E29EB5-A650-4F61-A6FC-98B3E078D6E8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375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3AF3A8-5A98-4E31-904B-F77D76A64672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92062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1B19C-E75E-4CD2-B8AD-B87BC6E3B57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21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3864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6240-FAC3-4BCF-A2F9-AE9818BD5CB0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2253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D8CB3-9852-48C6-A20D-84DE5A78572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5095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ECBF00-FB08-4D13-8316-934EE429820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7116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98449A-B036-4708-845D-48E0BDC69F97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562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C2114-5156-43D2-B83C-5AA6AFEDF62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4462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514E1-90E3-4A71-98CF-F1DB5DB833B5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0413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48BEB-B01D-4FAF-8E6E-E07EF9E14D8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3345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0AA21-CEB9-4534-9BD8-D0C6E0E6A64B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861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E29EB5-A650-4F61-A6FC-98B3E078D6E8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592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1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494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0017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45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9990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0155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367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5560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781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2706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2674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78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783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019916-14DB-4938-A0C0-1D10A6B1536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5042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1/13/2014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1/13/2014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1510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CAF278"/>
                </a:solidFill>
              </a:rPr>
              <a:pPr/>
              <a:t>1/13/2014</a:t>
            </a:fld>
            <a:endParaRPr lang="en-US">
              <a:solidFill>
                <a:srgbClr val="CAF27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CAF278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278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1/13/2014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468518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1/13/2014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25847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1/13/2014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0324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1/13/2014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182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1/13/2014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8368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1/13/2014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497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4295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1/13/2014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383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1/13/2014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9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5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2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0A82AF6B-8345-4B55-9F87-CD52A1BBE5B3}" type="datetimeFigureOut">
              <a:rPr lang="en-US">
                <a:solidFill>
                  <a:srgbClr val="000000"/>
                </a:solidFill>
              </a:rPr>
              <a:pPr/>
              <a:t>1/13/2014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8FCCAED6-3532-47CD-AE92-172059767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0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BD60A3-6CC3-41C8-A160-E5FA05BDF329}" type="slidenum">
              <a:rPr lang="en-US" altLang="en-US" smtClean="0">
                <a:solidFill>
                  <a:srgbClr val="0033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33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201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BD60A3-6CC3-41C8-A160-E5FA05BDF329}" type="slidenum">
              <a:rPr lang="en-US" altLang="en-US">
                <a:solidFill>
                  <a:srgbClr val="0033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80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169527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1/13/2014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6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enco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smtClean="0">
                <a:solidFill>
                  <a:srgbClr val="0070C0"/>
                </a:solidFill>
              </a:rPr>
              <a:t> 701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13 de </a:t>
            </a:r>
            <a:r>
              <a:rPr lang="en-US" sz="3600" dirty="0" err="1" smtClean="0">
                <a:solidFill>
                  <a:srgbClr val="0070C0"/>
                </a:solidFill>
              </a:rPr>
              <a:t>enero</a:t>
            </a:r>
            <a:r>
              <a:rPr lang="en-US" sz="3600" dirty="0" smtClean="0">
                <a:solidFill>
                  <a:srgbClr val="0070C0"/>
                </a:solidFill>
              </a:rPr>
              <a:t> del 2014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40: </a:t>
            </a:r>
            <a:r>
              <a:rPr lang="es-ES_tradnl" dirty="0" smtClean="0"/>
              <a:t>¿Cómo continuamos el repaso de la </a:t>
            </a:r>
            <a:r>
              <a:rPr lang="es-ES_tradnl" dirty="0" err="1" smtClean="0"/>
              <a:t>geografia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Completa la hoja distribuida</a:t>
            </a:r>
            <a:endParaRPr lang="es-ES_trad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38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4175"/>
            <a:ext cx="7313612" cy="835025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71650"/>
            <a:ext cx="26479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1" name="Line 5"/>
          <p:cNvSpPr>
            <a:spLocks noChangeShapeType="1"/>
          </p:cNvSpPr>
          <p:nvPr/>
        </p:nvSpPr>
        <p:spPr bwMode="auto">
          <a:xfrm flipH="1" flipV="1">
            <a:off x="1828800" y="19812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792288"/>
            <a:ext cx="2590800" cy="217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698500" y="1554163"/>
            <a:ext cx="3187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</a:t>
            </a:r>
            <a:r>
              <a:rPr lang="es-ES_tradnl" altLang="en-US" sz="2200" i="1">
                <a:solidFill>
                  <a:srgbClr val="800080"/>
                </a:solidFill>
              </a:rPr>
              <a:t>(el)</a:t>
            </a:r>
            <a:r>
              <a:rPr lang="es-ES_tradnl" altLang="en-US" sz="2200" b="1">
                <a:solidFill>
                  <a:srgbClr val="800080"/>
                </a:solidFill>
              </a:rPr>
              <a:t> empleada</a:t>
            </a:r>
            <a:r>
              <a:rPr lang="es-ES_tradnl" altLang="en-US" sz="2200" i="1">
                <a:solidFill>
                  <a:srgbClr val="800080"/>
                </a:solidFill>
              </a:rPr>
              <a:t>(o)</a:t>
            </a:r>
            <a:endParaRPr lang="es-ES_tradnl" altLang="en-US" sz="2200" b="1">
              <a:solidFill>
                <a:srgbClr val="800080"/>
              </a:solidFill>
            </a:endParaRP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H="1">
            <a:off x="3657600" y="35814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819400" y="4068763"/>
            <a:ext cx="13716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caja</a:t>
            </a:r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38" y="2292350"/>
            <a:ext cx="2100262" cy="20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1600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334000" y="30480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carpeta</a:t>
            </a:r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 flipH="1">
            <a:off x="6096000" y="2590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 flipH="1">
            <a:off x="6324600" y="32766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238125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685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dinero</a:t>
            </a:r>
          </a:p>
        </p:txBody>
      </p:sp>
      <p:pic>
        <p:nvPicPr>
          <p:cNvPr id="24596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03738"/>
            <a:ext cx="1905000" cy="159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3429000" y="6049963"/>
            <a:ext cx="16764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bus escolar</a:t>
            </a:r>
          </a:p>
        </p:txBody>
      </p:sp>
      <p:pic>
        <p:nvPicPr>
          <p:cNvPr id="24598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3434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6400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tienda</a:t>
            </a:r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>
            <a:off x="1905000" y="55626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3810000" y="5791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7543800" y="5791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603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52400"/>
            <a:ext cx="1981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5791200" y="258763"/>
            <a:ext cx="1905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móvil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>
                <a:solidFill>
                  <a:srgbClr val="800080"/>
                </a:solidFill>
              </a:rPr>
              <a:t>(el celular)</a:t>
            </a:r>
          </a:p>
        </p:txBody>
      </p:sp>
    </p:spTree>
    <p:extLst>
      <p:ext uri="{BB962C8B-B14F-4D97-AF65-F5344CB8AC3E}">
        <p14:creationId xmlns:p14="http://schemas.microsoft.com/office/powerpoint/2010/main" val="301025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/>
      <p:bldP spid="24586" grpId="0" animBg="1"/>
      <p:bldP spid="24590" grpId="0" animBg="1"/>
      <p:bldP spid="24595" grpId="0" animBg="1"/>
      <p:bldP spid="24597" grpId="0" animBg="1"/>
      <p:bldP spid="24599" grpId="0" animBg="1"/>
      <p:bldP spid="2460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91000"/>
            <a:ext cx="3952875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86200"/>
            <a:ext cx="2514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609600"/>
            <a:ext cx="3886200" cy="355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667000" y="3733800"/>
            <a:ext cx="3873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monitor </a:t>
            </a:r>
            <a:r>
              <a:rPr lang="es-ES_tradnl" altLang="en-US" sz="2200" i="1">
                <a:solidFill>
                  <a:srgbClr val="800080"/>
                </a:solidFill>
              </a:rPr>
              <a:t>(la pantalla)</a:t>
            </a:r>
            <a:endParaRPr lang="es-ES_tradnl" altLang="en-US" sz="2200" b="1">
              <a:solidFill>
                <a:srgbClr val="800080"/>
              </a:solidFill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917700" y="6202363"/>
            <a:ext cx="2044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teclado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6261100" y="6248400"/>
            <a:ext cx="15113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ratón 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752600" y="106363"/>
            <a:ext cx="61595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800080"/>
                </a:solidFill>
              </a:rPr>
              <a:t>La computadora </a:t>
            </a:r>
            <a:r>
              <a:rPr lang="es-ES_tradnl" altLang="en-US" sz="2400" i="1" dirty="0">
                <a:solidFill>
                  <a:srgbClr val="800080"/>
                </a:solidFill>
              </a:rPr>
              <a:t>(el ordenador)</a:t>
            </a:r>
            <a:endParaRPr lang="es-ES_tradnl" altLang="en-US" sz="2400" b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18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/>
      <p:bldP spid="27658" grpId="0"/>
      <p:bldP spid="27659" grpId="0"/>
      <p:bldP spid="2766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4175"/>
            <a:ext cx="7313612" cy="758825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Verbos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62200"/>
            <a:ext cx="2486025" cy="220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762000"/>
            <a:ext cx="2024063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600200"/>
            <a:ext cx="10191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33400" y="4876800"/>
            <a:ext cx="2819400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Mirar televisión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	</a:t>
            </a:r>
            <a:r>
              <a:rPr lang="es-ES_tradnl" altLang="en-US" sz="2200" i="1" dirty="0">
                <a:solidFill>
                  <a:srgbClr val="800080"/>
                </a:solidFill>
              </a:rPr>
              <a:t>(DVD)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      (</a:t>
            </a:r>
            <a:r>
              <a:rPr lang="es-ES_tradnl" altLang="en-US" sz="2200" i="1" dirty="0" err="1">
                <a:solidFill>
                  <a:srgbClr val="800080"/>
                </a:solidFill>
              </a:rPr>
              <a:t>peliculas</a:t>
            </a:r>
            <a:r>
              <a:rPr lang="es-ES_tradnl" altLang="en-US" sz="2200" i="1" dirty="0">
                <a:solidFill>
                  <a:srgbClr val="800080"/>
                </a:solidFill>
              </a:rPr>
              <a:t>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       (programas)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(videos)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H="1">
            <a:off x="2590800" y="26670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H="1">
            <a:off x="5029200" y="28194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114800" y="3352800"/>
            <a:ext cx="1828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Escuchar música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638800" y="4999038"/>
            <a:ext cx="35052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Hablar  en </a:t>
            </a:r>
            <a:r>
              <a:rPr lang="es-ES_tradnl" altLang="en-US" sz="2200" i="1" dirty="0">
                <a:solidFill>
                  <a:srgbClr val="800080"/>
                </a:solidFill>
              </a:rPr>
              <a:t>(su)</a:t>
            </a:r>
            <a:r>
              <a:rPr lang="es-ES_tradnl" altLang="en-US" sz="2200" b="1" dirty="0">
                <a:solidFill>
                  <a:srgbClr val="800080"/>
                </a:solidFill>
              </a:rPr>
              <a:t> móvil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             </a:t>
            </a:r>
            <a:r>
              <a:rPr lang="es-ES_tradnl" altLang="en-US" sz="2200" i="1" dirty="0">
                <a:solidFill>
                  <a:srgbClr val="800080"/>
                </a:solidFill>
              </a:rPr>
              <a:t>(por teléfono)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altLang="en-US" sz="2200" b="1" i="1" dirty="0">
              <a:solidFill>
                <a:srgbClr val="80008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800080"/>
                </a:solidFill>
              </a:rPr>
              <a:t>Textear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34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animBg="1"/>
      <p:bldP spid="25610" grpId="0" animBg="1"/>
      <p:bldP spid="256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325437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62000" y="4068763"/>
            <a:ext cx="37338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Usar la computadora</a:t>
            </a:r>
            <a:endParaRPr lang="es-ES_tradnl" altLang="en-US" sz="2200" i="1">
              <a:solidFill>
                <a:srgbClr val="800080"/>
              </a:solidFill>
            </a:endParaRP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04800"/>
            <a:ext cx="2781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648200" y="3124200"/>
            <a:ext cx="4495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Navegar el Internet </a:t>
            </a:r>
            <a:r>
              <a:rPr lang="es-ES_tradnl" altLang="en-US" sz="2200" i="1">
                <a:solidFill>
                  <a:srgbClr val="800080"/>
                </a:solidFill>
              </a:rPr>
              <a:t>(la red)</a:t>
            </a:r>
          </a:p>
        </p:txBody>
      </p:sp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2057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209800" y="5562600"/>
            <a:ext cx="2286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Enviar correos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electrónicos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86200"/>
            <a:ext cx="23812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5410200" y="6400800"/>
            <a:ext cx="35814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Buscar información </a:t>
            </a:r>
            <a:endParaRPr lang="es-ES_tradnl" altLang="en-US" sz="2200" i="1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8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1" grpId="0" animBg="1"/>
      <p:bldP spid="26633" grpId="0" animBg="1"/>
      <p:bldP spid="266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33400"/>
            <a:ext cx="220980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828800" y="2514600"/>
            <a:ext cx="39624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Conversar por Internet / Chatear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340995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524000" y="5943600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Bajar</a:t>
            </a:r>
            <a:endParaRPr lang="es-ES_tradnl" altLang="en-US" sz="2200" i="1">
              <a:solidFill>
                <a:srgbClr val="800080"/>
              </a:solidFill>
            </a:endParaRPr>
          </a:p>
        </p:txBody>
      </p:sp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24200"/>
            <a:ext cx="2489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410200" y="5684838"/>
            <a:ext cx="2743200" cy="1096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informática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>
                <a:solidFill>
                  <a:srgbClr val="99CC00"/>
                </a:solidFill>
              </a:rPr>
              <a:t>Computer Science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altLang="en-US" sz="2200" i="1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55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 animBg="1"/>
      <p:bldP spid="29705" grpId="0" animBg="1"/>
      <p:bldP spid="2970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40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r>
              <a:rPr lang="en-US" altLang="en-US" dirty="0"/>
              <a:t>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Practice.</a:t>
            </a:r>
          </a:p>
          <a:p>
            <a:pPr lvl="1"/>
            <a:r>
              <a:rPr lang="en-US" altLang="en-US" dirty="0"/>
              <a:t>Go to </a:t>
            </a:r>
            <a:r>
              <a:rPr lang="en-US" altLang="en-US" dirty="0">
                <a:hlinkClick r:id="rId3"/>
              </a:rPr>
              <a:t>www.glencoe.com</a:t>
            </a:r>
            <a:endParaRPr lang="en-US" altLang="en-US" dirty="0"/>
          </a:p>
          <a:p>
            <a:pPr lvl="1"/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/>
            <a:r>
              <a:rPr lang="en-US" altLang="en-US" dirty="0"/>
              <a:t>Under </a:t>
            </a:r>
            <a:r>
              <a:rPr lang="en-US" altLang="en-US" u="sng" dirty="0"/>
              <a:t>Vocabulary Practice</a:t>
            </a:r>
          </a:p>
          <a:p>
            <a:pPr lvl="3"/>
            <a:r>
              <a:rPr lang="en-US" altLang="en-US" dirty="0"/>
              <a:t>Study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</a:t>
            </a:r>
            <a:r>
              <a:rPr lang="en-US" altLang="en-US" dirty="0" err="1"/>
              <a:t>eFlashcards</a:t>
            </a:r>
            <a:endParaRPr lang="en-US" altLang="en-US" dirty="0"/>
          </a:p>
          <a:p>
            <a:pPr lvl="3"/>
            <a:r>
              <a:rPr lang="en-US" altLang="en-US" dirty="0"/>
              <a:t>Play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</a:t>
            </a:r>
            <a:r>
              <a:rPr lang="en-US" altLang="en-US" dirty="0" err="1"/>
              <a:t>eGame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0887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2957945" cy="166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4724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Paraguay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105400" y="3962400"/>
            <a:ext cx="36576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5730875" y="2590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5957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524000" y="1600200"/>
            <a:ext cx="7772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>
                <a:solidFill>
                  <a:srgbClr val="000000"/>
                </a:solidFill>
              </a:rPr>
              <a:t>Los </a:t>
            </a:r>
            <a:r>
              <a:rPr lang="en-US" altLang="en-US" sz="2200" dirty="0" err="1">
                <a:solidFill>
                  <a:srgbClr val="000000"/>
                </a:solidFill>
              </a:rPr>
              <a:t>colores</a:t>
            </a:r>
            <a:r>
              <a:rPr lang="en-US" altLang="en-US" sz="2200" dirty="0">
                <a:solidFill>
                  <a:srgbClr val="000000"/>
                </a:solidFill>
              </a:rPr>
              <a:t> de la </a:t>
            </a:r>
            <a:r>
              <a:rPr lang="en-US" altLang="en-US" sz="2200" dirty="0" err="1">
                <a:solidFill>
                  <a:srgbClr val="000000"/>
                </a:solidFill>
              </a:rPr>
              <a:t>bandera</a:t>
            </a:r>
            <a:r>
              <a:rPr lang="en-US" altLang="en-US" sz="2200" dirty="0">
                <a:solidFill>
                  <a:srgbClr val="000000"/>
                </a:solidFill>
              </a:rPr>
              <a:t> de </a:t>
            </a:r>
            <a:r>
              <a:rPr lang="en-US" altLang="en-US" sz="2200" dirty="0" smtClean="0">
                <a:solidFill>
                  <a:srgbClr val="000000"/>
                </a:solidFill>
              </a:rPr>
              <a:t>Paraguay son </a:t>
            </a:r>
            <a:r>
              <a:rPr lang="en-US" altLang="en-US" sz="2200" dirty="0" err="1" smtClean="0">
                <a:solidFill>
                  <a:srgbClr val="000000"/>
                </a:solidFill>
              </a:rPr>
              <a:t>rojo</a:t>
            </a:r>
            <a:r>
              <a:rPr lang="en-US" altLang="en-US" sz="2200" dirty="0" smtClean="0">
                <a:solidFill>
                  <a:srgbClr val="000000"/>
                </a:solidFill>
              </a:rPr>
              <a:t>, </a:t>
            </a:r>
            <a:r>
              <a:rPr lang="en-US" altLang="en-US" sz="2200" dirty="0" err="1" smtClean="0">
                <a:solidFill>
                  <a:srgbClr val="000000"/>
                </a:solidFill>
              </a:rPr>
              <a:t>blanco</a:t>
            </a:r>
            <a:r>
              <a:rPr lang="en-US" altLang="en-US" sz="2200" dirty="0" smtClean="0">
                <a:solidFill>
                  <a:srgbClr val="000000"/>
                </a:solidFill>
              </a:rPr>
              <a:t> y </a:t>
            </a:r>
            <a:r>
              <a:rPr lang="en-US" altLang="en-US" sz="2200" dirty="0" err="1" smtClean="0">
                <a:solidFill>
                  <a:srgbClr val="000000"/>
                </a:solidFill>
              </a:rPr>
              <a:t>azul</a:t>
            </a:r>
            <a:r>
              <a:rPr lang="en-US" altLang="en-US" sz="2200" dirty="0" smtClean="0">
                <a:solidFill>
                  <a:srgbClr val="000000"/>
                </a:solidFill>
              </a:rPr>
              <a:t>. </a:t>
            </a:r>
            <a:endParaRPr lang="en-US" altLang="en-US" sz="2200" dirty="0">
              <a:solidFill>
                <a:srgbClr val="000000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6200" y="226689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2463216" y="2286000"/>
            <a:ext cx="66045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0000"/>
                </a:solidFill>
              </a:rPr>
              <a:t>la </a:t>
            </a:r>
            <a:r>
              <a:rPr lang="es-ES" sz="2000" dirty="0">
                <a:solidFill>
                  <a:srgbClr val="FF0000"/>
                </a:solidFill>
              </a:rPr>
              <a:t>valentía y </a:t>
            </a:r>
            <a:r>
              <a:rPr lang="es-ES" sz="2000" dirty="0" smtClean="0">
                <a:solidFill>
                  <a:srgbClr val="FF0000"/>
                </a:solidFill>
              </a:rPr>
              <a:t>el nacionalismo. (</a:t>
            </a:r>
            <a:r>
              <a:rPr lang="es-ES" sz="2000" dirty="0" err="1" smtClean="0">
                <a:solidFill>
                  <a:srgbClr val="FF0000"/>
                </a:solidFill>
              </a:rPr>
              <a:t>courage</a:t>
            </a:r>
            <a:r>
              <a:rPr lang="es-ES" sz="2000" dirty="0" smtClean="0">
                <a:solidFill>
                  <a:srgbClr val="FF0000"/>
                </a:solidFill>
              </a:rPr>
              <a:t> and </a:t>
            </a:r>
            <a:r>
              <a:rPr lang="es-ES" sz="2000" dirty="0" err="1" smtClean="0">
                <a:solidFill>
                  <a:srgbClr val="FF0000"/>
                </a:solidFill>
              </a:rPr>
              <a:t>nationalism</a:t>
            </a:r>
            <a:r>
              <a:rPr lang="es-ES" sz="2000" dirty="0" smtClean="0">
                <a:solidFill>
                  <a:srgbClr val="FF0000"/>
                </a:solidFill>
              </a:rPr>
              <a:t>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0" y="3124200"/>
            <a:ext cx="2816797" cy="40011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743200" y="3124200"/>
            <a:ext cx="6604584" cy="40011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FFFF"/>
                </a:solidFill>
              </a:rPr>
              <a:t>la integridad y la </a:t>
            </a:r>
            <a:r>
              <a:rPr lang="es-ES" sz="2000" dirty="0" smtClean="0">
                <a:solidFill>
                  <a:srgbClr val="FFFFFF"/>
                </a:solidFill>
              </a:rPr>
              <a:t>paz. </a:t>
            </a:r>
            <a:r>
              <a:rPr lang="es-ES" sz="2000" i="1" dirty="0" smtClean="0">
                <a:solidFill>
                  <a:srgbClr val="FFFFFF"/>
                </a:solidFill>
              </a:rPr>
              <a:t>(</a:t>
            </a:r>
            <a:r>
              <a:rPr lang="es-ES" sz="2000" i="1" dirty="0" err="1" smtClean="0">
                <a:solidFill>
                  <a:srgbClr val="FFFFFF"/>
                </a:solidFill>
              </a:rPr>
              <a:t>integrity</a:t>
            </a:r>
            <a:r>
              <a:rPr lang="es-ES" sz="2000" i="1" dirty="0" smtClean="0">
                <a:solidFill>
                  <a:srgbClr val="FFFFFF"/>
                </a:solidFill>
              </a:rPr>
              <a:t> and </a:t>
            </a:r>
            <a:r>
              <a:rPr lang="es-ES" sz="2000" i="1" dirty="0" err="1" smtClean="0">
                <a:solidFill>
                  <a:srgbClr val="FFFFFF"/>
                </a:solidFill>
              </a:rPr>
              <a:t>peace</a:t>
            </a:r>
            <a:r>
              <a:rPr lang="es-ES" sz="2000" i="1" dirty="0" smtClean="0">
                <a:solidFill>
                  <a:srgbClr val="FFFFFF"/>
                </a:solidFill>
              </a:rPr>
              <a:t>)</a:t>
            </a:r>
            <a:endParaRPr lang="en-US" altLang="en-US" sz="2000" i="1" dirty="0">
              <a:solidFill>
                <a:srgbClr val="FFFFFF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0" y="36576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590800" y="3657600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la </a:t>
            </a:r>
            <a:r>
              <a:rPr lang="en-US" sz="2000" dirty="0" err="1" smtClean="0">
                <a:solidFill>
                  <a:srgbClr val="0000FF"/>
                </a:solidFill>
              </a:rPr>
              <a:t>liberación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y </a:t>
            </a:r>
            <a:r>
              <a:rPr lang="en-US" sz="2000" dirty="0" smtClean="0">
                <a:solidFill>
                  <a:srgbClr val="0000FF"/>
                </a:solidFill>
              </a:rPr>
              <a:t>la </a:t>
            </a:r>
            <a:r>
              <a:rPr lang="en-US" sz="2000" dirty="0" err="1" smtClean="0">
                <a:solidFill>
                  <a:srgbClr val="0000FF"/>
                </a:solidFill>
              </a:rPr>
              <a:t>generosidad</a:t>
            </a:r>
            <a:r>
              <a:rPr lang="en-US" sz="2000" dirty="0" smtClean="0">
                <a:solidFill>
                  <a:srgbClr val="0000FF"/>
                </a:solidFill>
              </a:rPr>
              <a:t>. (liberation and generosity)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1818" y="44958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219200" y="4495800"/>
            <a:ext cx="7891170" cy="193899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¡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Tiene</a:t>
            </a:r>
            <a:r>
              <a:rPr lang="en-US" altLang="en-US" sz="2000" dirty="0" smtClean="0">
                <a:solidFill>
                  <a:srgbClr val="006600"/>
                </a:solidFill>
              </a:rPr>
              <a:t> dos escudos! En 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frente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tiene</a:t>
            </a:r>
            <a:r>
              <a:rPr lang="en-US" altLang="en-US" sz="2000" dirty="0" smtClean="0">
                <a:solidFill>
                  <a:srgbClr val="006600"/>
                </a:solidFill>
              </a:rPr>
              <a:t> un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circulo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azul</a:t>
            </a:r>
            <a:r>
              <a:rPr lang="en-US" altLang="en-US" sz="2000" dirty="0" smtClean="0">
                <a:solidFill>
                  <a:srgbClr val="006600"/>
                </a:solidFill>
              </a:rPr>
              <a:t> con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estrella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amarilla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rama</a:t>
            </a:r>
            <a:r>
              <a:rPr lang="en-US" altLang="en-US" sz="2000" dirty="0" smtClean="0">
                <a:solidFill>
                  <a:srgbClr val="006600"/>
                </a:solidFill>
              </a:rPr>
              <a:t> de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palma</a:t>
            </a:r>
            <a:r>
              <a:rPr lang="en-US" altLang="en-US" sz="2000" dirty="0" smtClean="0">
                <a:solidFill>
                  <a:srgbClr val="006600"/>
                </a:solidFill>
              </a:rPr>
              <a:t> y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de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olivo</a:t>
            </a:r>
            <a:r>
              <a:rPr lang="en-US" altLang="en-US" sz="2000" dirty="0" smtClean="0">
                <a:solidFill>
                  <a:srgbClr val="006600"/>
                </a:solidFill>
              </a:rPr>
              <a:t>.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Detras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tiene</a:t>
            </a:r>
            <a:r>
              <a:rPr lang="en-US" altLang="en-US" sz="2000" dirty="0" smtClean="0">
                <a:solidFill>
                  <a:srgbClr val="006600"/>
                </a:solidFill>
              </a:rPr>
              <a:t> un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leon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pica y un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gorro</a:t>
            </a:r>
            <a:r>
              <a:rPr lang="en-US" altLang="en-US" sz="2000" dirty="0" smtClean="0">
                <a:solidFill>
                  <a:srgbClr val="006600"/>
                </a:solidFill>
              </a:rPr>
              <a:t>. </a:t>
            </a:r>
            <a:r>
              <a:rPr lang="en-US" altLang="en-US" sz="2000" i="1" dirty="0" smtClean="0">
                <a:solidFill>
                  <a:srgbClr val="006600"/>
                </a:solidFill>
              </a:rPr>
              <a:t>(It has two! In the front, it has a blue circle with a yellow star, a palm branch and an olive branch. In the back, it has a lion, a spear and a hat)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20704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17" grpId="0" autoUpdateAnimBg="0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3009"/>
            <a:ext cx="3200400" cy="215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55626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Uruguay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90600" y="22098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7150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2286000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2293203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smtClean="0"/>
              <a:t>Uruguay son </a:t>
            </a:r>
            <a:r>
              <a:rPr lang="en-US" altLang="en-US" sz="2400" dirty="0" err="1" smtClean="0"/>
              <a:t>azul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blanco</a:t>
            </a:r>
            <a:r>
              <a:rPr lang="en-US" altLang="en-US" sz="2400" dirty="0" smtClean="0"/>
              <a:t>.</a:t>
            </a:r>
            <a:endParaRPr lang="en-US" altLang="en-US" sz="240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3336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3330714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el </a:t>
            </a:r>
            <a:r>
              <a:rPr lang="en-US" sz="2000" dirty="0" err="1" smtClean="0">
                <a:solidFill>
                  <a:srgbClr val="0000FF"/>
                </a:solidFill>
              </a:rPr>
              <a:t>espacio</a:t>
            </a:r>
            <a:r>
              <a:rPr lang="en-US" sz="2000" dirty="0" smtClean="0">
                <a:solidFill>
                  <a:srgbClr val="0000FF"/>
                </a:solidFill>
              </a:rPr>
              <a:t> y el </a:t>
            </a:r>
            <a:r>
              <a:rPr lang="en-US" sz="2000" dirty="0" err="1" smtClean="0">
                <a:solidFill>
                  <a:srgbClr val="0000FF"/>
                </a:solidFill>
              </a:rPr>
              <a:t>cielo</a:t>
            </a:r>
            <a:r>
              <a:rPr lang="en-US" sz="2000" dirty="0" smtClean="0">
                <a:solidFill>
                  <a:srgbClr val="0000FF"/>
                </a:solidFill>
              </a:rPr>
              <a:t>, la </a:t>
            </a:r>
            <a:r>
              <a:rPr lang="en-US" sz="2000" dirty="0" err="1" smtClean="0">
                <a:solidFill>
                  <a:srgbClr val="0000FF"/>
                </a:solidFill>
              </a:rPr>
              <a:t>meditacion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y la </a:t>
            </a:r>
            <a:r>
              <a:rPr lang="en-US" sz="2000" dirty="0" err="1" smtClean="0">
                <a:solidFill>
                  <a:srgbClr val="0000FF"/>
                </a:solidFill>
              </a:rPr>
              <a:t>filosofia</a:t>
            </a:r>
            <a:r>
              <a:rPr lang="en-US" sz="2000" dirty="0" smtClean="0">
                <a:solidFill>
                  <a:srgbClr val="0000FF"/>
                </a:solidFill>
              </a:rPr>
              <a:t>. 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space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and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sky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,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meditation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and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philosophy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-43254" y="401949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bg1"/>
                </a:solidFill>
              </a:rPr>
              <a:t>El </a:t>
            </a:r>
            <a:r>
              <a:rPr lang="en-US" altLang="en-US" sz="2000" dirty="0" err="1" smtClean="0">
                <a:solidFill>
                  <a:schemeClr val="bg1"/>
                </a:solidFill>
              </a:rPr>
              <a:t>blanco</a:t>
            </a:r>
            <a:r>
              <a:rPr lang="en-US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</a:rPr>
              <a:t>representa</a:t>
            </a:r>
            <a:endParaRPr lang="en-US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539416" y="4019490"/>
            <a:ext cx="6604584" cy="10156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b="1" dirty="0" smtClean="0">
                <a:solidFill>
                  <a:schemeClr val="bg1"/>
                </a:solidFill>
                <a:effectLst/>
              </a:rPr>
              <a:t>la luz, la gloria, la inocencia, la alegría, el perdón y el amor</a:t>
            </a:r>
            <a:r>
              <a:rPr lang="es-ES" sz="2000" dirty="0" smtClean="0">
                <a:solidFill>
                  <a:schemeClr val="bg1"/>
                </a:solidFill>
              </a:rPr>
              <a:t>. </a:t>
            </a:r>
            <a:r>
              <a:rPr lang="es-ES" sz="2000" i="1" dirty="0" smtClean="0">
                <a:solidFill>
                  <a:schemeClr val="bg1"/>
                </a:solidFill>
              </a:rPr>
              <a:t>(light, </a:t>
            </a:r>
            <a:r>
              <a:rPr lang="es-ES" sz="2000" i="1" dirty="0" err="1" smtClean="0">
                <a:solidFill>
                  <a:schemeClr val="bg1"/>
                </a:solidFill>
              </a:rPr>
              <a:t>glory</a:t>
            </a:r>
            <a:r>
              <a:rPr lang="es-ES" sz="2000" i="1" dirty="0" smtClean="0">
                <a:solidFill>
                  <a:schemeClr val="bg1"/>
                </a:solidFill>
              </a:rPr>
              <a:t>, </a:t>
            </a:r>
            <a:r>
              <a:rPr lang="es-ES" sz="2000" i="1" dirty="0" err="1" smtClean="0">
                <a:solidFill>
                  <a:schemeClr val="bg1"/>
                </a:solidFill>
              </a:rPr>
              <a:t>innocense</a:t>
            </a:r>
            <a:r>
              <a:rPr lang="es-ES" sz="2000" i="1" dirty="0" smtClean="0">
                <a:solidFill>
                  <a:schemeClr val="bg1"/>
                </a:solidFill>
              </a:rPr>
              <a:t>, </a:t>
            </a:r>
            <a:r>
              <a:rPr lang="es-ES" sz="2000" i="1" dirty="0" err="1" smtClean="0">
                <a:solidFill>
                  <a:schemeClr val="bg1"/>
                </a:solidFill>
              </a:rPr>
              <a:t>happiness</a:t>
            </a:r>
            <a:r>
              <a:rPr lang="es-ES" sz="2000" i="1" dirty="0" smtClean="0">
                <a:solidFill>
                  <a:schemeClr val="bg1"/>
                </a:solidFill>
              </a:rPr>
              <a:t>, </a:t>
            </a:r>
            <a:r>
              <a:rPr lang="es-ES" sz="2000" i="1" dirty="0" err="1" smtClean="0">
                <a:solidFill>
                  <a:schemeClr val="bg1"/>
                </a:solidFill>
              </a:rPr>
              <a:t>forgiveness</a:t>
            </a:r>
            <a:r>
              <a:rPr lang="es-ES" sz="2000" i="1" dirty="0" smtClean="0">
                <a:solidFill>
                  <a:schemeClr val="bg1"/>
                </a:solidFill>
              </a:rPr>
              <a:t> and </a:t>
            </a:r>
            <a:r>
              <a:rPr lang="es-ES" sz="2000" i="1" dirty="0" err="1" smtClean="0">
                <a:solidFill>
                  <a:schemeClr val="bg1"/>
                </a:solidFill>
              </a:rPr>
              <a:t>love</a:t>
            </a:r>
            <a:r>
              <a:rPr lang="es-ES" sz="2000" i="1" dirty="0" smtClean="0">
                <a:solidFill>
                  <a:schemeClr val="bg1"/>
                </a:solidFill>
              </a:rPr>
              <a:t>.)</a:t>
            </a:r>
            <a:endParaRPr lang="en-US" altLang="en-US" sz="2000" i="1" dirty="0">
              <a:solidFill>
                <a:schemeClr val="bg1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51624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5162490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un sol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has a Sun of gold)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95103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5" grpId="0" animBg="1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145473" y="0"/>
            <a:ext cx="4800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Argentina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7338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5578475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4827" name="Picture 11" descr="ANd9GcQZJ8BM-fc2OFz4QupUy4y98BTbvjL0leshIpnVWW_h2tqoK7m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2819400" cy="178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smtClean="0"/>
              <a:t>Argentina son </a:t>
            </a:r>
            <a:r>
              <a:rPr lang="en-US" altLang="en-US" sz="2400" dirty="0" err="1" smtClean="0"/>
              <a:t>azul</a:t>
            </a:r>
            <a:r>
              <a:rPr lang="en-US" altLang="en-US" sz="2400" dirty="0" smtClean="0"/>
              <a:t> celeste  y </a:t>
            </a:r>
            <a:r>
              <a:rPr lang="en-US" altLang="en-US" sz="2400" dirty="0" err="1" smtClean="0"/>
              <a:t>blanco</a:t>
            </a:r>
            <a:endParaRPr lang="en-US" altLang="en-US" sz="240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2495490"/>
            <a:ext cx="3429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B0F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azul</a:t>
            </a:r>
            <a:r>
              <a:rPr lang="en-US" altLang="en-US" sz="2000" dirty="0" smtClean="0">
                <a:solidFill>
                  <a:srgbClr val="00B0F0"/>
                </a:solidFill>
              </a:rPr>
              <a:t> celeste </a:t>
            </a:r>
            <a:r>
              <a:rPr lang="en-US" altLang="en-US" sz="2000" dirty="0" err="1">
                <a:solidFill>
                  <a:srgbClr val="00B0F0"/>
                </a:solidFill>
              </a:rPr>
              <a:t>representa</a:t>
            </a:r>
            <a:endParaRPr lang="en-US" altLang="en-US" sz="1100" dirty="0">
              <a:solidFill>
                <a:srgbClr val="00B0F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124200" y="2495490"/>
            <a:ext cx="5867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00B0F0"/>
                </a:solidFill>
                <a:effectLst/>
              </a:rPr>
              <a:t>el color de la manta de la Virgen de Castilla. </a:t>
            </a:r>
            <a:r>
              <a:rPr lang="es-ES" sz="2000" i="1" dirty="0" smtClean="0">
                <a:solidFill>
                  <a:srgbClr val="00B0F0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00B0F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B0F0"/>
                </a:solidFill>
                <a:effectLst/>
              </a:rPr>
              <a:t> color of </a:t>
            </a:r>
            <a:r>
              <a:rPr lang="es-ES" sz="2000" i="1" dirty="0" err="1" smtClean="0">
                <a:solidFill>
                  <a:srgbClr val="00B0F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B0F0"/>
                </a:solidFill>
                <a:effectLst/>
              </a:rPr>
              <a:t> robe of </a:t>
            </a:r>
            <a:r>
              <a:rPr lang="es-ES" sz="2000" i="1" dirty="0" err="1" smtClean="0">
                <a:solidFill>
                  <a:srgbClr val="00B0F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B0F0"/>
                </a:solidFill>
                <a:effectLst/>
              </a:rPr>
              <a:t> Virgen of Castilla)</a:t>
            </a:r>
            <a:endParaRPr lang="en-US" altLang="en-US" sz="1100" i="1" dirty="0">
              <a:solidFill>
                <a:srgbClr val="00B0F0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-43254" y="381000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bg1"/>
                </a:solidFill>
              </a:rPr>
              <a:t>El </a:t>
            </a:r>
            <a:r>
              <a:rPr lang="en-US" altLang="en-US" sz="2000" dirty="0" err="1" smtClean="0">
                <a:solidFill>
                  <a:schemeClr val="bg1"/>
                </a:solidFill>
              </a:rPr>
              <a:t>blanco</a:t>
            </a:r>
            <a:r>
              <a:rPr lang="en-US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</a:rPr>
              <a:t>representa</a:t>
            </a:r>
            <a:endParaRPr lang="en-US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539416" y="3810000"/>
            <a:ext cx="660458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chemeClr val="bg1"/>
                </a:solidFill>
              </a:rPr>
              <a:t>la plata. </a:t>
            </a:r>
            <a:r>
              <a:rPr lang="es-ES" sz="2000" i="1" dirty="0" smtClean="0">
                <a:solidFill>
                  <a:schemeClr val="bg1"/>
                </a:solidFill>
              </a:rPr>
              <a:t>(</a:t>
            </a:r>
            <a:r>
              <a:rPr lang="es-ES" sz="2000" i="1" dirty="0" err="1" smtClean="0">
                <a:solidFill>
                  <a:schemeClr val="bg1"/>
                </a:solidFill>
              </a:rPr>
              <a:t>Silver</a:t>
            </a:r>
            <a:r>
              <a:rPr lang="es-ES" sz="2000" i="1" dirty="0" smtClean="0">
                <a:solidFill>
                  <a:schemeClr val="bg1"/>
                </a:solidFill>
              </a:rPr>
              <a:t>)</a:t>
            </a:r>
            <a:endParaRPr lang="en-US" altLang="en-US" sz="2000" i="1" dirty="0">
              <a:solidFill>
                <a:schemeClr val="bg1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434340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4343400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el sol Inca: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Inti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is the Incan Sun: </a:t>
            </a:r>
            <a:r>
              <a:rPr lang="en-US" altLang="en-US" sz="20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Inti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83798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5" grpId="0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52578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España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371600" y="17526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791200" y="2362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5854" name="Picture 14" descr="ANd9GcQSxIwcHL3oGXz8tjF1iXM4CHFV4WDE2fBYBNcmjdznEe0W4xUMl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176"/>
            <a:ext cx="2590800" cy="172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err="1" smtClean="0"/>
              <a:t>España</a:t>
            </a:r>
            <a:r>
              <a:rPr lang="en-US" altLang="en-US" sz="2400" dirty="0" smtClean="0"/>
              <a:t> son </a:t>
            </a:r>
            <a:r>
              <a:rPr lang="en-US" altLang="en-US" sz="2400" dirty="0" err="1" smtClean="0"/>
              <a:t>rojo</a:t>
            </a:r>
            <a:r>
              <a:rPr lang="en-US" altLang="en-US" sz="2400" dirty="0" smtClean="0"/>
              <a:t> y </a:t>
            </a:r>
            <a:r>
              <a:rPr lang="en-US" altLang="en-US" sz="2400" dirty="0" err="1" smtClean="0"/>
              <a:t>amarillo</a:t>
            </a:r>
            <a:r>
              <a:rPr lang="en-US" altLang="en-US" sz="2400" dirty="0" smtClean="0"/>
              <a:t>.</a:t>
            </a:r>
            <a:endParaRPr lang="en-US" altLang="en-US" sz="240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76200" y="24192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rojo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438400" y="2438400"/>
            <a:ext cx="6629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l</a:t>
            </a:r>
            <a:r>
              <a:rPr lang="es-ES" sz="2000" dirty="0" smtClean="0">
                <a:solidFill>
                  <a:srgbClr val="FF0000"/>
                </a:solidFill>
                <a:effectLst/>
              </a:rPr>
              <a:t>a sangre derramada en todas las conquistas y defensas de la patria 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blood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spilt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in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conquests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and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defences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of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country)</a:t>
            </a:r>
            <a:endParaRPr lang="en-US" altLang="en-US" sz="1100" i="1" dirty="0">
              <a:solidFill>
                <a:srgbClr val="FF00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1818" y="3333690"/>
            <a:ext cx="28648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C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C000"/>
                </a:solidFill>
              </a:rPr>
              <a:t>amarillo</a:t>
            </a:r>
            <a:r>
              <a:rPr lang="en-US" altLang="en-US" sz="2000" dirty="0" smtClean="0">
                <a:solidFill>
                  <a:srgbClr val="FFC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C000"/>
                </a:solidFill>
              </a:rPr>
              <a:t>representa</a:t>
            </a:r>
            <a:endParaRPr lang="en-US" altLang="en-US" sz="2000" dirty="0">
              <a:solidFill>
                <a:srgbClr val="FFC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743200" y="33528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C000"/>
                </a:solidFill>
                <a:effectLst/>
              </a:rPr>
              <a:t>Las riquezas obtenidas en las conquistas y defensas. </a:t>
            </a:r>
            <a:r>
              <a:rPr lang="es-ES" sz="2000" i="1" dirty="0" smtClean="0">
                <a:solidFill>
                  <a:srgbClr val="FFC000"/>
                </a:solidFill>
              </a:rPr>
              <a:t>(</a:t>
            </a:r>
            <a:r>
              <a:rPr lang="es-ES" sz="2000" i="1" dirty="0" err="1" smtClean="0">
                <a:solidFill>
                  <a:srgbClr val="FFC000"/>
                </a:solidFill>
              </a:rPr>
              <a:t>the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riches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obtained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by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the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conquests</a:t>
            </a:r>
            <a:r>
              <a:rPr lang="es-ES" sz="2000" i="1" dirty="0" smtClean="0">
                <a:solidFill>
                  <a:srgbClr val="FFC000"/>
                </a:solidFill>
              </a:rPr>
              <a:t> and </a:t>
            </a:r>
            <a:r>
              <a:rPr lang="es-ES" sz="2000" i="1" dirty="0" err="1" smtClean="0">
                <a:solidFill>
                  <a:srgbClr val="FFC000"/>
                </a:solidFill>
              </a:rPr>
              <a:t>defences</a:t>
            </a:r>
            <a:r>
              <a:rPr lang="es-ES" sz="2000" i="1" dirty="0" smtClean="0">
                <a:solidFill>
                  <a:srgbClr val="FFC000"/>
                </a:solidFill>
              </a:rPr>
              <a:t>)</a:t>
            </a:r>
            <a:endParaRPr lang="en-US" altLang="en-US" sz="2000" dirty="0">
              <a:solidFill>
                <a:srgbClr val="FFC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434340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4394537"/>
            <a:ext cx="7891170" cy="13234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corona, dos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columnas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blancas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un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castillo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un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leon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cuatro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barras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amarillas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cuatro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rojas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cadenas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granada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flores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 .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is grey! It has a natural cotton tree, six six-pointed stars)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5709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5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39825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Repaso</a:t>
            </a:r>
            <a:r>
              <a:rPr lang="en-US" sz="4000" dirty="0" smtClean="0">
                <a:solidFill>
                  <a:srgbClr val="FF0000"/>
                </a:solidFill>
              </a:rPr>
              <a:t> de la </a:t>
            </a:r>
            <a:r>
              <a:rPr lang="en-US" sz="4000" dirty="0" err="1" smtClean="0">
                <a:solidFill>
                  <a:srgbClr val="FF0000"/>
                </a:solidFill>
              </a:rPr>
              <a:t>Actividad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Inicial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0" y="1676400"/>
            <a:ext cx="8229600" cy="52578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Look at the map and answer the questions: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largest Spanish-speaking country in this region?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Name the country which is only 90 miles south of the southern-most point of the United States. (Key West, Florida)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smallest country in Central America?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largest country in Central America?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257800" y="3058180"/>
            <a:ext cx="13532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00FF"/>
                </a:solidFill>
              </a:rPr>
              <a:t>Mexico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365510" y="4419600"/>
            <a:ext cx="10150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00FF"/>
                </a:solidFill>
              </a:rPr>
              <a:t>Cuba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048000" y="5334000"/>
            <a:ext cx="202811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00FF"/>
                </a:solidFill>
              </a:rPr>
              <a:t>El Salvador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048000" y="6307071"/>
            <a:ext cx="18229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00FF"/>
                </a:solidFill>
              </a:rPr>
              <a:t>Nicaragua</a:t>
            </a:r>
          </a:p>
        </p:txBody>
      </p:sp>
    </p:spTree>
    <p:extLst>
      <p:ext uri="{BB962C8B-B14F-4D97-AF65-F5344CB8AC3E}">
        <p14:creationId xmlns:p14="http://schemas.microsoft.com/office/powerpoint/2010/main" val="367820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50px-Flag_of_Equatorial_Gui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3855"/>
            <a:ext cx="2603863" cy="173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60960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Guinea Equatorial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58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6388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smtClean="0"/>
              <a:t>Guinea Equatorial son </a:t>
            </a:r>
            <a:r>
              <a:rPr lang="en-US" altLang="en-US" sz="2400" dirty="0" err="1" smtClean="0"/>
              <a:t>azul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verde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blanco</a:t>
            </a:r>
            <a:r>
              <a:rPr lang="en-US" altLang="en-US" sz="2400" dirty="0" smtClean="0"/>
              <a:t> y </a:t>
            </a:r>
            <a:r>
              <a:rPr lang="en-US" altLang="en-US" sz="2400" dirty="0" err="1" smtClean="0"/>
              <a:t>rojo</a:t>
            </a:r>
            <a:r>
              <a:rPr lang="en-US" altLang="en-US" sz="2400" dirty="0" smtClean="0"/>
              <a:t>. </a:t>
            </a:r>
            <a:endParaRPr lang="en-US" altLang="en-US" sz="2400" dirty="0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0" y="24954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90800" y="2495490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0000FF"/>
                </a:solidFill>
                <a:effectLst/>
              </a:rPr>
              <a:t>el mar que conecta el principal país a las islas. 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sea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that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connects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main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country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with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islands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1818" y="3124200"/>
            <a:ext cx="27055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verde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representa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362200" y="31242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008000"/>
                </a:solidFill>
                <a:effectLst/>
              </a:rPr>
              <a:t>los recursos naturales y las selvas del país. </a:t>
            </a:r>
            <a:r>
              <a:rPr lang="es-ES" sz="2000" i="1" dirty="0" smtClean="0">
                <a:solidFill>
                  <a:srgbClr val="008000"/>
                </a:solidFill>
              </a:rPr>
              <a:t>(</a:t>
            </a:r>
            <a:r>
              <a:rPr lang="es-ES" sz="2000" i="1" dirty="0" err="1" smtClean="0">
                <a:solidFill>
                  <a:srgbClr val="008000"/>
                </a:solidFill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</a:rPr>
              <a:t> natural </a:t>
            </a:r>
            <a:r>
              <a:rPr lang="es-ES" sz="2000" i="1" dirty="0" err="1" smtClean="0">
                <a:solidFill>
                  <a:srgbClr val="008000"/>
                </a:solidFill>
              </a:rPr>
              <a:t>resources</a:t>
            </a:r>
            <a:r>
              <a:rPr lang="es-ES" sz="2000" i="1" dirty="0" smtClean="0">
                <a:solidFill>
                  <a:srgbClr val="008000"/>
                </a:solidFill>
              </a:rPr>
              <a:t> and </a:t>
            </a:r>
            <a:r>
              <a:rPr lang="es-ES" sz="2000" i="1" dirty="0" err="1" smtClean="0">
                <a:solidFill>
                  <a:srgbClr val="008000"/>
                </a:solidFill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</a:rPr>
              <a:t> </a:t>
            </a:r>
            <a:r>
              <a:rPr lang="es-ES" sz="2000" i="1" dirty="0" err="1" smtClean="0">
                <a:solidFill>
                  <a:srgbClr val="008000"/>
                </a:solidFill>
              </a:rPr>
              <a:t>jungles</a:t>
            </a:r>
            <a:r>
              <a:rPr lang="es-ES" sz="2000" i="1" dirty="0" smtClean="0">
                <a:solidFill>
                  <a:srgbClr val="008000"/>
                </a:solidFill>
              </a:rPr>
              <a:t> of </a:t>
            </a:r>
            <a:r>
              <a:rPr lang="es-ES" sz="2000" i="1" dirty="0" err="1" smtClean="0">
                <a:solidFill>
                  <a:srgbClr val="008000"/>
                </a:solidFill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</a:rPr>
              <a:t> country)</a:t>
            </a:r>
            <a:endParaRPr lang="en-US" altLang="en-US" sz="2000" dirty="0">
              <a:solidFill>
                <a:srgbClr val="00800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-43254" y="381000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bg1"/>
                </a:solidFill>
              </a:rPr>
              <a:t>El </a:t>
            </a:r>
            <a:r>
              <a:rPr lang="en-US" altLang="en-US" sz="2000" dirty="0" err="1" smtClean="0">
                <a:solidFill>
                  <a:schemeClr val="bg1"/>
                </a:solidFill>
              </a:rPr>
              <a:t>blanco</a:t>
            </a:r>
            <a:r>
              <a:rPr lang="en-US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</a:rPr>
              <a:t>representa</a:t>
            </a:r>
            <a:endParaRPr lang="en-US" altLang="en-US" sz="2000" dirty="0">
              <a:solidFill>
                <a:schemeClr val="bg1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3810000"/>
            <a:ext cx="660458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chemeClr val="bg1"/>
                </a:solidFill>
              </a:rPr>
              <a:t>la paz. </a:t>
            </a:r>
            <a:r>
              <a:rPr lang="es-ES" sz="2000" i="1" dirty="0">
                <a:solidFill>
                  <a:schemeClr val="bg1"/>
                </a:solidFill>
              </a:rPr>
              <a:t>(</a:t>
            </a:r>
            <a:r>
              <a:rPr lang="es-ES" sz="2000" i="1" dirty="0" err="1" smtClean="0">
                <a:solidFill>
                  <a:schemeClr val="bg1"/>
                </a:solidFill>
              </a:rPr>
              <a:t>peace</a:t>
            </a:r>
            <a:r>
              <a:rPr lang="es-ES" sz="2000" i="1" dirty="0" smtClean="0">
                <a:solidFill>
                  <a:schemeClr val="bg1"/>
                </a:solidFill>
              </a:rPr>
              <a:t>)</a:t>
            </a:r>
            <a:endParaRPr lang="en-US" altLang="en-US" sz="2000" i="1" dirty="0">
              <a:solidFill>
                <a:schemeClr val="bg1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4816" y="41910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209800" y="4191000"/>
            <a:ext cx="6934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0000"/>
                </a:solidFill>
              </a:rPr>
              <a:t>la lucha por la independencia</a:t>
            </a:r>
            <a:r>
              <a:rPr lang="es-ES" sz="2000" i="1" dirty="0" smtClean="0">
                <a:solidFill>
                  <a:srgbClr val="FF0000"/>
                </a:solidFill>
              </a:rPr>
              <a:t>. (</a:t>
            </a:r>
            <a:r>
              <a:rPr lang="es-ES" sz="2000" i="1" dirty="0" err="1" smtClean="0">
                <a:solidFill>
                  <a:srgbClr val="FF0000"/>
                </a:solidFill>
              </a:rPr>
              <a:t>struggle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for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independence</a:t>
            </a:r>
            <a:r>
              <a:rPr lang="es-ES" sz="2000" i="1" dirty="0" smtClean="0">
                <a:solidFill>
                  <a:srgbClr val="FF0000"/>
                </a:solidFill>
              </a:rPr>
              <a:t>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88018" y="46290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1066800" y="4617184"/>
            <a:ext cx="7891170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¡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!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un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arbol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algodon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natural,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estrellas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puntas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cinta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blanca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is grey! It has a natural cotton tree, six six-pointed stars)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8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6" grpId="0"/>
      <p:bldP spid="18" grpId="0" animBg="1"/>
      <p:bldP spid="20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220200" cy="6324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5. Name the country that connects the Atlantic and Pacific oceans with a canal.</a:t>
            </a:r>
          </a:p>
          <a:p>
            <a:pPr marL="0" indent="0">
              <a:buNone/>
            </a:pPr>
            <a:r>
              <a:rPr lang="en-US" sz="2400" dirty="0" smtClean="0"/>
              <a:t>6. What is the smallest Spanish-Speaking island in the Caribbean Sea?</a:t>
            </a:r>
          </a:p>
          <a:p>
            <a:pPr marL="0" indent="0">
              <a:buNone/>
            </a:pPr>
            <a:r>
              <a:rPr lang="en-US" sz="2400" dirty="0" smtClean="0"/>
              <a:t>7. What Spanish-speaking country shares a 1,953 mile border with the United States?</a:t>
            </a:r>
          </a:p>
          <a:p>
            <a:r>
              <a:rPr lang="en-US" sz="2400" dirty="0" smtClean="0"/>
              <a:t>Look at the map and tell me what REGION the 10 Spanish speaking countries are in:</a:t>
            </a:r>
          </a:p>
          <a:p>
            <a:pPr marL="0" indent="0">
              <a:buNone/>
            </a:pPr>
            <a:r>
              <a:rPr lang="en-US" sz="2400" dirty="0" smtClean="0"/>
              <a:t>Costa Rica	_____________	Mexico	____________</a:t>
            </a:r>
          </a:p>
          <a:p>
            <a:pPr marL="0" indent="0">
              <a:buNone/>
            </a:pPr>
            <a:r>
              <a:rPr lang="en-US" sz="2400" dirty="0" smtClean="0"/>
              <a:t>Cuba 		_____________	Nicaragua	____________</a:t>
            </a:r>
          </a:p>
          <a:p>
            <a:pPr marL="0" indent="0">
              <a:buNone/>
            </a:pPr>
            <a:r>
              <a:rPr lang="en-US" sz="2400" dirty="0" smtClean="0"/>
              <a:t>El Salvador  _____________	Panama	____________</a:t>
            </a:r>
          </a:p>
          <a:p>
            <a:pPr marL="0" indent="0">
              <a:buNone/>
            </a:pPr>
            <a:r>
              <a:rPr lang="en-US" sz="2400" dirty="0" smtClean="0"/>
              <a:t>Guatemala	_____________	Puerto Rico ____________</a:t>
            </a:r>
          </a:p>
          <a:p>
            <a:pPr marL="0" indent="0">
              <a:buNone/>
            </a:pPr>
            <a:r>
              <a:rPr lang="en-US" sz="2400" dirty="0" smtClean="0"/>
              <a:t>Honduras 	_____________	</a:t>
            </a:r>
            <a:r>
              <a:rPr lang="en-US" sz="2400" dirty="0" err="1" smtClean="0"/>
              <a:t>Republica</a:t>
            </a:r>
            <a:r>
              <a:rPr lang="en-US" sz="2400" dirty="0" smtClean="0"/>
              <a:t> </a:t>
            </a:r>
            <a:r>
              <a:rPr lang="en-US" sz="2400" dirty="0" err="1" smtClean="0"/>
              <a:t>Dominicana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					____________</a:t>
            </a:r>
            <a:endParaRPr lang="en-US" sz="24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1752600" y="3881735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</a:t>
            </a:r>
            <a:r>
              <a:rPr lang="es-ES_tradnl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971800" y="1076980"/>
            <a:ext cx="147104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00FF"/>
                </a:solidFill>
              </a:rPr>
              <a:t>Panama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914400" y="1915180"/>
            <a:ext cx="21355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00FF"/>
                </a:solidFill>
              </a:rPr>
              <a:t>Puerto Rico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429000" y="2730972"/>
            <a:ext cx="13532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00FF"/>
                </a:solidFill>
              </a:rPr>
              <a:t>Mexico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905000" y="4338935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Mar Caribe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828800" y="4724400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 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752600" y="5177135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 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1752600" y="5634335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 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6096000" y="3881735"/>
            <a:ext cx="3124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del Norte</a:t>
            </a:r>
            <a:r>
              <a:rPr lang="es-ES_tradnl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6248400" y="4338935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 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6324600" y="4724400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 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400800" y="5253335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Mar Caribe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400800" y="6096000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Mar Caribe</a:t>
            </a:r>
          </a:p>
        </p:txBody>
      </p:sp>
    </p:spTree>
    <p:extLst>
      <p:ext uri="{BB962C8B-B14F-4D97-AF65-F5344CB8AC3E}">
        <p14:creationId xmlns:p14="http://schemas.microsoft.com/office/powerpoint/2010/main" val="346150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3886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Perú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5562600" y="4343400"/>
            <a:ext cx="32004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982663" y="22860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0198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29707" name="Picture 11" descr="ANd9GcSa1z-SYeu6wL9vua5KQIDfnTxmGwbBxVG0QGwNS7rf_KbF6noFT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2863"/>
            <a:ext cx="3048000" cy="163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16002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</a:rPr>
              <a:t>Bandera: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600200" y="1626513"/>
            <a:ext cx="77724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>
                <a:solidFill>
                  <a:srgbClr val="000000"/>
                </a:solidFill>
              </a:rPr>
              <a:t>Los </a:t>
            </a:r>
            <a:r>
              <a:rPr lang="en-US" altLang="en-US" sz="2200" dirty="0" err="1">
                <a:solidFill>
                  <a:srgbClr val="000000"/>
                </a:solidFill>
              </a:rPr>
              <a:t>colores</a:t>
            </a:r>
            <a:r>
              <a:rPr lang="en-US" altLang="en-US" sz="2200" dirty="0">
                <a:solidFill>
                  <a:srgbClr val="000000"/>
                </a:solidFill>
              </a:rPr>
              <a:t> de la </a:t>
            </a:r>
            <a:r>
              <a:rPr lang="en-US" altLang="en-US" sz="2200" dirty="0" err="1">
                <a:solidFill>
                  <a:srgbClr val="000000"/>
                </a:solidFill>
              </a:rPr>
              <a:t>bandera</a:t>
            </a:r>
            <a:r>
              <a:rPr lang="en-US" altLang="en-US" sz="2200" dirty="0">
                <a:solidFill>
                  <a:srgbClr val="000000"/>
                </a:solidFill>
              </a:rPr>
              <a:t> de </a:t>
            </a:r>
            <a:r>
              <a:rPr lang="en-US" altLang="en-US" sz="2200" dirty="0" smtClean="0">
                <a:solidFill>
                  <a:srgbClr val="000000"/>
                </a:solidFill>
              </a:rPr>
              <a:t>Peru son </a:t>
            </a:r>
            <a:r>
              <a:rPr lang="en-US" altLang="en-US" sz="2200" dirty="0" err="1" smtClean="0">
                <a:solidFill>
                  <a:srgbClr val="000000"/>
                </a:solidFill>
              </a:rPr>
              <a:t>rojo</a:t>
            </a:r>
            <a:r>
              <a:rPr lang="en-US" altLang="en-US" sz="2200" dirty="0" smtClean="0">
                <a:solidFill>
                  <a:srgbClr val="000000"/>
                </a:solidFill>
              </a:rPr>
              <a:t> y </a:t>
            </a:r>
            <a:r>
              <a:rPr lang="en-US" altLang="en-US" sz="2200" dirty="0" err="1" smtClean="0">
                <a:solidFill>
                  <a:srgbClr val="000000"/>
                </a:solidFill>
              </a:rPr>
              <a:t>blanco</a:t>
            </a:r>
            <a:r>
              <a:rPr lang="en-US" altLang="en-US" sz="2200" dirty="0" smtClean="0">
                <a:solidFill>
                  <a:srgbClr val="000000"/>
                </a:solidFill>
              </a:rPr>
              <a:t>. </a:t>
            </a:r>
            <a:endParaRPr lang="en-US" altLang="en-US" sz="2200" dirty="0">
              <a:solidFill>
                <a:srgbClr val="0000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" y="20574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539417" y="2057400"/>
            <a:ext cx="6604584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el color de guerra de los Incas, </a:t>
            </a:r>
            <a:r>
              <a:rPr lang="es-ES" sz="2000" dirty="0" smtClean="0">
                <a:solidFill>
                  <a:srgbClr val="FF0000"/>
                </a:solidFill>
              </a:rPr>
              <a:t>la </a:t>
            </a:r>
            <a:r>
              <a:rPr lang="es-ES" sz="2000" dirty="0">
                <a:solidFill>
                  <a:srgbClr val="FF0000"/>
                </a:solidFill>
              </a:rPr>
              <a:t>sangre derramada por los héroes y mártires que lucharon por defender a su </a:t>
            </a:r>
            <a:r>
              <a:rPr lang="es-ES" sz="2000" dirty="0" smtClean="0">
                <a:solidFill>
                  <a:srgbClr val="FF0000"/>
                </a:solidFill>
              </a:rPr>
              <a:t>país. </a:t>
            </a:r>
            <a:r>
              <a:rPr lang="en-US" sz="2000" i="1" dirty="0" smtClean="0">
                <a:solidFill>
                  <a:srgbClr val="FF0000"/>
                </a:solidFill>
              </a:rPr>
              <a:t>(The color of the Incan War, the blood spilt by the heroes and martyrs that fought to defend their country)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3657600"/>
            <a:ext cx="2816797" cy="40011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743200" y="3657600"/>
            <a:ext cx="6604584" cy="1015663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FFFF"/>
                </a:solidFill>
              </a:rPr>
              <a:t>la libertad, justicia, pureza </a:t>
            </a:r>
            <a:r>
              <a:rPr lang="es-ES" sz="2000" dirty="0" smtClean="0">
                <a:solidFill>
                  <a:srgbClr val="FFFFFF"/>
                </a:solidFill>
              </a:rPr>
              <a:t>y </a:t>
            </a:r>
            <a:r>
              <a:rPr lang="es-ES" sz="2000" dirty="0">
                <a:solidFill>
                  <a:srgbClr val="FFFFFF"/>
                </a:solidFill>
              </a:rPr>
              <a:t>la paz de </a:t>
            </a:r>
            <a:r>
              <a:rPr lang="es-ES" sz="2000" dirty="0" smtClean="0">
                <a:solidFill>
                  <a:srgbClr val="FFFFFF"/>
                </a:solidFill>
              </a:rPr>
              <a:t>la </a:t>
            </a:r>
            <a:r>
              <a:rPr lang="es-ES" sz="2000" dirty="0">
                <a:solidFill>
                  <a:srgbClr val="FFFFFF"/>
                </a:solidFill>
              </a:rPr>
              <a:t>nación</a:t>
            </a:r>
            <a:r>
              <a:rPr lang="es-ES" sz="2000" dirty="0" smtClean="0">
                <a:solidFill>
                  <a:srgbClr val="FFFFFF"/>
                </a:solidFill>
              </a:rPr>
              <a:t>. </a:t>
            </a:r>
            <a:r>
              <a:rPr lang="es-ES" sz="2000" i="1" dirty="0" smtClean="0">
                <a:solidFill>
                  <a:srgbClr val="FFFFFF"/>
                </a:solidFill>
              </a:rPr>
              <a:t>(</a:t>
            </a:r>
            <a:r>
              <a:rPr lang="es-ES" sz="2000" i="1" dirty="0" err="1" smtClean="0">
                <a:solidFill>
                  <a:srgbClr val="FFFFFF"/>
                </a:solidFill>
              </a:rPr>
              <a:t>liberty</a:t>
            </a:r>
            <a:r>
              <a:rPr lang="es-ES" sz="2000" i="1" dirty="0" smtClean="0">
                <a:solidFill>
                  <a:srgbClr val="FFFFFF"/>
                </a:solidFill>
              </a:rPr>
              <a:t>, </a:t>
            </a:r>
            <a:r>
              <a:rPr lang="es-ES" sz="2000" i="1" dirty="0" err="1" smtClean="0">
                <a:solidFill>
                  <a:srgbClr val="FFFFFF"/>
                </a:solidFill>
              </a:rPr>
              <a:t>justice</a:t>
            </a:r>
            <a:r>
              <a:rPr lang="es-ES" sz="2000" i="1" dirty="0" smtClean="0">
                <a:solidFill>
                  <a:srgbClr val="FFFFFF"/>
                </a:solidFill>
              </a:rPr>
              <a:t>, </a:t>
            </a:r>
            <a:r>
              <a:rPr lang="es-ES" sz="2000" i="1" dirty="0" err="1" smtClean="0">
                <a:solidFill>
                  <a:srgbClr val="FFFFFF"/>
                </a:solidFill>
              </a:rPr>
              <a:t>purity</a:t>
            </a:r>
            <a:r>
              <a:rPr lang="es-ES" sz="2000" i="1" dirty="0" smtClean="0">
                <a:solidFill>
                  <a:srgbClr val="FFFFFF"/>
                </a:solidFill>
              </a:rPr>
              <a:t> and </a:t>
            </a:r>
            <a:r>
              <a:rPr lang="es-ES" sz="2000" i="1" dirty="0" err="1" smtClean="0">
                <a:solidFill>
                  <a:srgbClr val="FFFFFF"/>
                </a:solidFill>
              </a:rPr>
              <a:t>the</a:t>
            </a:r>
            <a:r>
              <a:rPr lang="es-ES" sz="2000" i="1" dirty="0" smtClean="0">
                <a:solidFill>
                  <a:srgbClr val="FFFFFF"/>
                </a:solidFill>
              </a:rPr>
              <a:t> </a:t>
            </a:r>
            <a:r>
              <a:rPr lang="es-ES" sz="2000" i="1" dirty="0" err="1" smtClean="0">
                <a:solidFill>
                  <a:srgbClr val="FFFFFF"/>
                </a:solidFill>
              </a:rPr>
              <a:t>peace</a:t>
            </a:r>
            <a:r>
              <a:rPr lang="es-ES" sz="2000" i="1" dirty="0" smtClean="0">
                <a:solidFill>
                  <a:srgbClr val="FFFFFF"/>
                </a:solidFill>
              </a:rPr>
              <a:t> of </a:t>
            </a:r>
            <a:r>
              <a:rPr lang="es-ES" sz="2000" i="1" dirty="0" err="1" smtClean="0">
                <a:solidFill>
                  <a:srgbClr val="FFFFFF"/>
                </a:solidFill>
              </a:rPr>
              <a:t>the</a:t>
            </a:r>
            <a:r>
              <a:rPr lang="es-ES" sz="2000" i="1" dirty="0" smtClean="0">
                <a:solidFill>
                  <a:srgbClr val="FFFFFF"/>
                </a:solidFill>
              </a:rPr>
              <a:t> </a:t>
            </a:r>
            <a:r>
              <a:rPr lang="es-ES" sz="2000" i="1" dirty="0" err="1" smtClean="0">
                <a:solidFill>
                  <a:srgbClr val="FFFFFF"/>
                </a:solidFill>
              </a:rPr>
              <a:t>nation</a:t>
            </a:r>
            <a:r>
              <a:rPr lang="es-ES" sz="2000" i="1" dirty="0">
                <a:solidFill>
                  <a:srgbClr val="FFFFFF"/>
                </a:solidFill>
              </a:rPr>
              <a:t>)</a:t>
            </a:r>
            <a:endParaRPr lang="en-US" altLang="en-US" sz="2000" i="1" dirty="0">
              <a:solidFill>
                <a:srgbClr val="FFFFFF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1818" y="478149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252830" y="4648200"/>
            <a:ext cx="7891170" cy="163121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6600"/>
                </a:solidFill>
              </a:rPr>
              <a:t>Tiene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corona de laurel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ovalada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vicuña, un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arbol</a:t>
            </a:r>
            <a:r>
              <a:rPr lang="en-US" altLang="en-US" sz="2000" dirty="0" smtClean="0">
                <a:solidFill>
                  <a:srgbClr val="006600"/>
                </a:solidFill>
              </a:rPr>
              <a:t> de la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quina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cornucopia con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monedas</a:t>
            </a:r>
            <a:r>
              <a:rPr lang="en-US" altLang="en-US" sz="2000" dirty="0" smtClean="0">
                <a:solidFill>
                  <a:srgbClr val="006600"/>
                </a:solidFill>
              </a:rPr>
              <a:t> de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oro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cuatro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lanzas</a:t>
            </a:r>
            <a:r>
              <a:rPr lang="en-US" altLang="en-US" sz="2000" dirty="0" smtClean="0">
                <a:solidFill>
                  <a:srgbClr val="006600"/>
                </a:solidFill>
              </a:rPr>
              <a:t> y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cuatro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banderas</a:t>
            </a:r>
            <a:r>
              <a:rPr lang="en-US" altLang="en-US" sz="2000" dirty="0" smtClean="0">
                <a:solidFill>
                  <a:srgbClr val="006600"/>
                </a:solidFill>
              </a:rPr>
              <a:t>. </a:t>
            </a:r>
            <a:r>
              <a:rPr lang="en-US" altLang="en-US" sz="2000" i="1" dirty="0" smtClean="0">
                <a:solidFill>
                  <a:srgbClr val="006600"/>
                </a:solidFill>
              </a:rPr>
              <a:t>(an oval laurel crown, a llama, a </a:t>
            </a:r>
            <a:r>
              <a:rPr lang="en-US" altLang="en-US" sz="2000" i="1" dirty="0" err="1" smtClean="0">
                <a:solidFill>
                  <a:srgbClr val="006600"/>
                </a:solidFill>
              </a:rPr>
              <a:t>peruvian</a:t>
            </a:r>
            <a:r>
              <a:rPr lang="en-US" altLang="en-US" sz="2000" i="1" dirty="0" smtClean="0">
                <a:solidFill>
                  <a:srgbClr val="006600"/>
                </a:solidFill>
              </a:rPr>
              <a:t> bark tree, a cornucopia with gold coins, four lances and four flags)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16978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39624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Bolivia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562600" y="4114800"/>
            <a:ext cx="3124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5959475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0733" name="Picture 13" descr="ANd9GcTdrGpGVYvJLZEWBnYaqoBx7uYeg4feojbhSca--DDtEgr9-M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3975"/>
            <a:ext cx="2971800" cy="192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19050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</a:rPr>
              <a:t>Bandera: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524000" y="1981200"/>
            <a:ext cx="7772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>
                <a:solidFill>
                  <a:srgbClr val="000000"/>
                </a:solidFill>
              </a:rPr>
              <a:t>Los </a:t>
            </a:r>
            <a:r>
              <a:rPr lang="en-US" altLang="en-US" sz="2200" dirty="0" err="1">
                <a:solidFill>
                  <a:srgbClr val="000000"/>
                </a:solidFill>
              </a:rPr>
              <a:t>colores</a:t>
            </a:r>
            <a:r>
              <a:rPr lang="en-US" altLang="en-US" sz="2200" dirty="0">
                <a:solidFill>
                  <a:srgbClr val="000000"/>
                </a:solidFill>
              </a:rPr>
              <a:t> de la </a:t>
            </a:r>
            <a:r>
              <a:rPr lang="en-US" altLang="en-US" sz="2200" dirty="0" err="1">
                <a:solidFill>
                  <a:srgbClr val="000000"/>
                </a:solidFill>
              </a:rPr>
              <a:t>bandera</a:t>
            </a:r>
            <a:r>
              <a:rPr lang="en-US" altLang="en-US" sz="2200" dirty="0">
                <a:solidFill>
                  <a:srgbClr val="000000"/>
                </a:solidFill>
              </a:rPr>
              <a:t> de </a:t>
            </a:r>
            <a:r>
              <a:rPr lang="en-US" altLang="en-US" sz="2200" dirty="0" smtClean="0">
                <a:solidFill>
                  <a:srgbClr val="000000"/>
                </a:solidFill>
              </a:rPr>
              <a:t>Bolivia son </a:t>
            </a:r>
            <a:r>
              <a:rPr lang="en-US" altLang="en-US" sz="2200" dirty="0" err="1" smtClean="0">
                <a:solidFill>
                  <a:srgbClr val="000000"/>
                </a:solidFill>
              </a:rPr>
              <a:t>rojo</a:t>
            </a:r>
            <a:r>
              <a:rPr lang="en-US" altLang="en-US" sz="2200" dirty="0" smtClean="0">
                <a:solidFill>
                  <a:srgbClr val="000000"/>
                </a:solidFill>
              </a:rPr>
              <a:t>, </a:t>
            </a:r>
            <a:r>
              <a:rPr lang="en-US" altLang="en-US" sz="2200" dirty="0" err="1" smtClean="0">
                <a:solidFill>
                  <a:srgbClr val="000000"/>
                </a:solidFill>
              </a:rPr>
              <a:t>amarillo</a:t>
            </a:r>
            <a:r>
              <a:rPr lang="en-US" altLang="en-US" sz="2200" dirty="0" smtClean="0">
                <a:solidFill>
                  <a:srgbClr val="000000"/>
                </a:solidFill>
              </a:rPr>
              <a:t> y </a:t>
            </a:r>
            <a:r>
              <a:rPr lang="en-US" altLang="en-US" sz="2200" dirty="0" err="1" smtClean="0">
                <a:solidFill>
                  <a:srgbClr val="000000"/>
                </a:solidFill>
              </a:rPr>
              <a:t>verde</a:t>
            </a:r>
            <a:r>
              <a:rPr lang="en-US" altLang="en-US" sz="2200" dirty="0" smtClean="0">
                <a:solidFill>
                  <a:srgbClr val="000000"/>
                </a:solidFill>
              </a:rPr>
              <a:t>. </a:t>
            </a:r>
            <a:endParaRPr lang="en-US" altLang="en-US" sz="2200" dirty="0">
              <a:solidFill>
                <a:srgbClr val="0000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3657600"/>
            <a:ext cx="30155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99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9900"/>
                </a:solidFill>
              </a:rPr>
              <a:t>amarillo</a:t>
            </a:r>
            <a:r>
              <a:rPr lang="en-US" altLang="en-US" sz="2000" dirty="0" smtClean="0">
                <a:solidFill>
                  <a:srgbClr val="FF9900"/>
                </a:solidFill>
              </a:rPr>
              <a:t> </a:t>
            </a:r>
            <a:r>
              <a:rPr lang="en-US" altLang="en-US" sz="2000" dirty="0" err="1">
                <a:solidFill>
                  <a:srgbClr val="FF9900"/>
                </a:solidFill>
              </a:rPr>
              <a:t>representa</a:t>
            </a:r>
            <a:endParaRPr lang="en-US" altLang="en-US" sz="2000" dirty="0">
              <a:solidFill>
                <a:srgbClr val="FF9900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819400" y="3657600"/>
            <a:ext cx="6096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9900"/>
                </a:solidFill>
              </a:rPr>
              <a:t> nobleza, riqueza, poder, luz, constancia y </a:t>
            </a:r>
            <a:r>
              <a:rPr lang="es-ES" sz="2000" dirty="0" err="1" smtClean="0">
                <a:solidFill>
                  <a:srgbClr val="FF9900"/>
                </a:solidFill>
              </a:rPr>
              <a:t>sabiduria</a:t>
            </a:r>
            <a:r>
              <a:rPr lang="es-ES" sz="2000" dirty="0" smtClean="0">
                <a:solidFill>
                  <a:srgbClr val="FF9900"/>
                </a:solidFill>
              </a:rPr>
              <a:t>. </a:t>
            </a:r>
            <a:r>
              <a:rPr lang="es-ES" sz="2000" i="1" dirty="0" smtClean="0">
                <a:solidFill>
                  <a:srgbClr val="FF9900"/>
                </a:solidFill>
              </a:rPr>
              <a:t>(</a:t>
            </a:r>
            <a:r>
              <a:rPr lang="es-ES" sz="2000" i="1" dirty="0" err="1" smtClean="0">
                <a:solidFill>
                  <a:srgbClr val="FF9900"/>
                </a:solidFill>
              </a:rPr>
              <a:t>nobility</a:t>
            </a:r>
            <a:r>
              <a:rPr lang="es-ES" sz="2000" i="1" dirty="0" smtClean="0">
                <a:solidFill>
                  <a:srgbClr val="FF9900"/>
                </a:solidFill>
              </a:rPr>
              <a:t>, </a:t>
            </a:r>
            <a:r>
              <a:rPr lang="es-ES" sz="2000" i="1" dirty="0" err="1" smtClean="0">
                <a:solidFill>
                  <a:srgbClr val="FF9900"/>
                </a:solidFill>
              </a:rPr>
              <a:t>wealth</a:t>
            </a:r>
            <a:r>
              <a:rPr lang="es-ES" sz="2000" i="1" dirty="0" smtClean="0">
                <a:solidFill>
                  <a:srgbClr val="FF9900"/>
                </a:solidFill>
              </a:rPr>
              <a:t>, </a:t>
            </a:r>
            <a:r>
              <a:rPr lang="es-ES" sz="2000" i="1" dirty="0" err="1" smtClean="0">
                <a:solidFill>
                  <a:srgbClr val="FF9900"/>
                </a:solidFill>
              </a:rPr>
              <a:t>power</a:t>
            </a:r>
            <a:r>
              <a:rPr lang="es-ES" sz="2000" i="1" dirty="0" smtClean="0">
                <a:solidFill>
                  <a:srgbClr val="FF9900"/>
                </a:solidFill>
              </a:rPr>
              <a:t>, light, </a:t>
            </a:r>
            <a:r>
              <a:rPr lang="es-ES" sz="2000" i="1" dirty="0" err="1" smtClean="0">
                <a:solidFill>
                  <a:srgbClr val="FF9900"/>
                </a:solidFill>
              </a:rPr>
              <a:t>consistency</a:t>
            </a:r>
            <a:r>
              <a:rPr lang="es-ES" sz="2000" i="1" dirty="0" smtClean="0">
                <a:solidFill>
                  <a:srgbClr val="FF9900"/>
                </a:solidFill>
              </a:rPr>
              <a:t> and </a:t>
            </a:r>
            <a:r>
              <a:rPr lang="es-ES" sz="2000" i="1" dirty="0" err="1" smtClean="0">
                <a:solidFill>
                  <a:srgbClr val="FF9900"/>
                </a:solidFill>
              </a:rPr>
              <a:t>wisdom</a:t>
            </a:r>
            <a:r>
              <a:rPr lang="es-ES" sz="2000" i="1" dirty="0" smtClean="0">
                <a:solidFill>
                  <a:srgbClr val="FF9900"/>
                </a:solidFill>
              </a:rPr>
              <a:t>)</a:t>
            </a:r>
            <a:endParaRPr lang="en-US" altLang="en-US" sz="2000" dirty="0">
              <a:solidFill>
                <a:srgbClr val="FF9900"/>
              </a:solidFill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76200" y="27432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463216" y="2743200"/>
            <a:ext cx="660458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err="1">
                <a:solidFill>
                  <a:srgbClr val="FF0000"/>
                </a:solidFill>
              </a:rPr>
              <a:t>fortaleza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n-US" sz="2000" dirty="0" err="1">
                <a:solidFill>
                  <a:srgbClr val="FF0000"/>
                </a:solidFill>
              </a:rPr>
              <a:t>victoria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n-US" sz="2000" dirty="0" err="1">
                <a:solidFill>
                  <a:srgbClr val="FF0000"/>
                </a:solidFill>
              </a:rPr>
              <a:t>osadía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</a:rPr>
              <a:t>alteza</a:t>
            </a:r>
            <a:r>
              <a:rPr lang="en-US" sz="2000" dirty="0" smtClean="0">
                <a:solidFill>
                  <a:srgbClr val="FF0000"/>
                </a:solidFill>
              </a:rPr>
              <a:t> y </a:t>
            </a:r>
            <a:r>
              <a:rPr lang="en-US" sz="2000" dirty="0" err="1" smtClean="0">
                <a:solidFill>
                  <a:srgbClr val="FF0000"/>
                </a:solidFill>
              </a:rPr>
              <a:t>astucia</a:t>
            </a:r>
            <a:r>
              <a:rPr lang="en-US" sz="2000" dirty="0" smtClean="0">
                <a:solidFill>
                  <a:srgbClr val="FF0000"/>
                </a:solidFill>
              </a:rPr>
              <a:t>. </a:t>
            </a:r>
            <a:r>
              <a:rPr lang="en-US" sz="2000" i="1" dirty="0" smtClean="0">
                <a:solidFill>
                  <a:srgbClr val="FF0000"/>
                </a:solidFill>
              </a:rPr>
              <a:t>(strength, victory, audacity, nobility and </a:t>
            </a:r>
            <a:r>
              <a:rPr lang="en-US" sz="2000" i="1" dirty="0" err="1" smtClean="0">
                <a:solidFill>
                  <a:srgbClr val="FF0000"/>
                </a:solidFill>
              </a:rPr>
              <a:t>inginuity</a:t>
            </a:r>
            <a:r>
              <a:rPr lang="en-US" sz="2000" i="1" dirty="0" smtClean="0">
                <a:solidFill>
                  <a:srgbClr val="FF0000"/>
                </a:solidFill>
              </a:rPr>
              <a:t>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1818" y="4648200"/>
            <a:ext cx="27055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verde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representa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624430" y="46482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La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esperanza</a:t>
            </a:r>
            <a:r>
              <a:rPr lang="en-US" altLang="en-US" sz="2000" dirty="0" smtClean="0">
                <a:solidFill>
                  <a:srgbClr val="006600"/>
                </a:solidFill>
              </a:rPr>
              <a:t>, la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fe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amistad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servicio</a:t>
            </a:r>
            <a:r>
              <a:rPr lang="en-US" altLang="en-US" sz="2000" dirty="0" smtClean="0">
                <a:solidFill>
                  <a:srgbClr val="006600"/>
                </a:solidFill>
              </a:rPr>
              <a:t> y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respeto</a:t>
            </a:r>
            <a:r>
              <a:rPr lang="en-US" altLang="en-US" sz="2000" dirty="0" smtClean="0">
                <a:solidFill>
                  <a:srgbClr val="006600"/>
                </a:solidFill>
              </a:rPr>
              <a:t>. </a:t>
            </a:r>
            <a:r>
              <a:rPr lang="en-US" altLang="en-US" sz="2000" i="1" dirty="0" smtClean="0">
                <a:solidFill>
                  <a:srgbClr val="006600"/>
                </a:solidFill>
              </a:rPr>
              <a:t>(hope, faith, friendship, service and respect)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1818" y="531489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>
                    <a:lumMod val="75000"/>
                  </a:srgbClr>
                </a:solidFill>
              </a:rPr>
              <a:t>Escudo: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143000" y="5302984"/>
            <a:ext cx="7891170" cy="163121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rgbClr val="0000FF">
                    <a:lumMod val="75000"/>
                  </a:srgbClr>
                </a:solidFill>
              </a:rPr>
              <a:t>Tiene</a:t>
            </a:r>
            <a:r>
              <a:rPr lang="en-US" altLang="en-US" sz="2000" dirty="0" smtClean="0">
                <a:solidFill>
                  <a:srgbClr val="0000FF">
                    <a:lumMod val="75000"/>
                  </a:srgbClr>
                </a:solidFill>
              </a:rPr>
              <a:t> un condor, dos </a:t>
            </a:r>
            <a:r>
              <a:rPr lang="en-US" altLang="en-US" sz="2000" dirty="0" err="1" smtClean="0">
                <a:solidFill>
                  <a:srgbClr val="0000FF">
                    <a:lumMod val="75000"/>
                  </a:srgbClr>
                </a:solidFill>
              </a:rPr>
              <a:t>ramas</a:t>
            </a:r>
            <a:r>
              <a:rPr lang="en-US" altLang="en-US" sz="2000" dirty="0" smtClean="0">
                <a:solidFill>
                  <a:srgbClr val="0000FF">
                    <a:lumMod val="75000"/>
                  </a:srgbClr>
                </a:solidFill>
              </a:rPr>
              <a:t> de laurel y de </a:t>
            </a:r>
            <a:r>
              <a:rPr lang="en-US" altLang="en-US" sz="2000" dirty="0" err="1" smtClean="0">
                <a:solidFill>
                  <a:srgbClr val="0000FF">
                    <a:lumMod val="75000"/>
                  </a:srgbClr>
                </a:solidFill>
              </a:rPr>
              <a:t>olivo</a:t>
            </a:r>
            <a:r>
              <a:rPr lang="en-US" altLang="en-US" sz="2000" dirty="0" smtClean="0">
                <a:solidFill>
                  <a:srgbClr val="0000FF">
                    <a:lumMod val="75000"/>
                  </a:srgbClr>
                </a:solidFill>
              </a:rPr>
              <a:t>, </a:t>
            </a:r>
            <a:r>
              <a:rPr lang="en-US" altLang="en-US" sz="2000" dirty="0" err="1" smtClean="0">
                <a:solidFill>
                  <a:srgbClr val="0000FF">
                    <a:lumMod val="75000"/>
                  </a:srgbClr>
                </a:solidFill>
              </a:rPr>
              <a:t>sies</a:t>
            </a:r>
            <a:r>
              <a:rPr lang="en-US" altLang="en-US" sz="2000" dirty="0" smtClean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>
                    <a:lumMod val="75000"/>
                  </a:srgbClr>
                </a:solidFill>
              </a:rPr>
              <a:t>lanzas</a:t>
            </a:r>
            <a:r>
              <a:rPr lang="en-US" altLang="en-US" sz="2000" dirty="0" smtClean="0">
                <a:solidFill>
                  <a:srgbClr val="0000FF">
                    <a:lumMod val="75000"/>
                  </a:srgbClr>
                </a:solidFill>
              </a:rPr>
              <a:t>, dos </a:t>
            </a:r>
            <a:r>
              <a:rPr lang="en-US" altLang="en-US" sz="2000" dirty="0" err="1" smtClean="0">
                <a:solidFill>
                  <a:srgbClr val="0000FF">
                    <a:lumMod val="75000"/>
                  </a:srgbClr>
                </a:solidFill>
              </a:rPr>
              <a:t>cañones</a:t>
            </a:r>
            <a:r>
              <a:rPr lang="en-US" altLang="en-US" sz="2000" dirty="0" smtClean="0">
                <a:solidFill>
                  <a:srgbClr val="0000FF">
                    <a:lumMod val="75000"/>
                  </a:srgbClr>
                </a:solidFill>
              </a:rPr>
              <a:t>, </a:t>
            </a:r>
            <a:r>
              <a:rPr lang="en-US" altLang="en-US" sz="2000" dirty="0" err="1" smtClean="0">
                <a:solidFill>
                  <a:srgbClr val="0000FF">
                    <a:lumMod val="75000"/>
                  </a:srgbClr>
                </a:solidFill>
              </a:rPr>
              <a:t>cuatro</a:t>
            </a:r>
            <a:r>
              <a:rPr lang="en-US" altLang="en-US" sz="2000" dirty="0" smtClean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>
                    <a:lumMod val="75000"/>
                  </a:srgbClr>
                </a:solidFill>
              </a:rPr>
              <a:t>fuciles</a:t>
            </a:r>
            <a:r>
              <a:rPr lang="en-US" altLang="en-US" sz="2000" dirty="0" smtClean="0">
                <a:solidFill>
                  <a:srgbClr val="0000FF">
                    <a:lumMod val="75000"/>
                  </a:srgbClr>
                </a:solidFill>
              </a:rPr>
              <a:t>, un </a:t>
            </a:r>
            <a:r>
              <a:rPr lang="en-US" altLang="en-US" sz="2000" dirty="0" err="1" smtClean="0">
                <a:solidFill>
                  <a:srgbClr val="0000FF">
                    <a:lumMod val="75000"/>
                  </a:srgbClr>
                </a:solidFill>
              </a:rPr>
              <a:t>hacha</a:t>
            </a:r>
            <a:r>
              <a:rPr lang="en-US" altLang="en-US" sz="2000" dirty="0" smtClean="0">
                <a:solidFill>
                  <a:srgbClr val="0000FF">
                    <a:lumMod val="75000"/>
                  </a:srgbClr>
                </a:solidFill>
              </a:rPr>
              <a:t>, un </a:t>
            </a:r>
            <a:r>
              <a:rPr lang="en-US" altLang="en-US" sz="2000" dirty="0" err="1" smtClean="0">
                <a:solidFill>
                  <a:srgbClr val="0000FF">
                    <a:lumMod val="75000"/>
                  </a:srgbClr>
                </a:solidFill>
              </a:rPr>
              <a:t>gorro</a:t>
            </a:r>
            <a:r>
              <a:rPr lang="en-US" altLang="en-US" sz="2000" dirty="0" smtClean="0">
                <a:solidFill>
                  <a:srgbClr val="0000FF">
                    <a:lumMod val="75000"/>
                  </a:srgbClr>
                </a:solidFill>
              </a:rPr>
              <a:t> y </a:t>
            </a:r>
            <a:r>
              <a:rPr lang="en-US" altLang="en-US" sz="2000" dirty="0" err="1" smtClean="0">
                <a:solidFill>
                  <a:srgbClr val="0000FF">
                    <a:lumMod val="75000"/>
                  </a:srgbClr>
                </a:solidFill>
              </a:rPr>
              <a:t>seis</a:t>
            </a:r>
            <a:r>
              <a:rPr lang="en-US" altLang="en-US" sz="2000" dirty="0" smtClean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>
                    <a:lumMod val="75000"/>
                  </a:srgbClr>
                </a:solidFill>
              </a:rPr>
              <a:t>banderas</a:t>
            </a:r>
            <a:r>
              <a:rPr lang="en-US" altLang="en-US" sz="2000" dirty="0" smtClean="0">
                <a:solidFill>
                  <a:srgbClr val="0000FF">
                    <a:lumMod val="75000"/>
                  </a:srgbClr>
                </a:solidFill>
              </a:rPr>
              <a:t>. </a:t>
            </a:r>
            <a:r>
              <a:rPr lang="en-US" altLang="en-US" sz="2000" i="1" dirty="0" smtClean="0">
                <a:solidFill>
                  <a:srgbClr val="0000FF">
                    <a:lumMod val="75000"/>
                  </a:srgbClr>
                </a:solidFill>
              </a:rPr>
              <a:t>(a condor, two </a:t>
            </a:r>
            <a:r>
              <a:rPr lang="en-US" altLang="en-US" sz="2000" i="1" dirty="0" err="1" smtClean="0">
                <a:solidFill>
                  <a:srgbClr val="0000FF">
                    <a:lumMod val="75000"/>
                  </a:srgbClr>
                </a:solidFill>
              </a:rPr>
              <a:t>brances</a:t>
            </a:r>
            <a:r>
              <a:rPr lang="en-US" altLang="en-US" sz="2000" i="1" dirty="0" smtClean="0">
                <a:solidFill>
                  <a:srgbClr val="0000FF">
                    <a:lumMod val="75000"/>
                  </a:srgbClr>
                </a:solidFill>
              </a:rPr>
              <a:t> of laurel and olive, six lances, two cannons, four rifles, a hatchet, a hat and six flags)</a:t>
            </a:r>
            <a:endParaRPr lang="en-US" altLang="en-US" sz="2000" dirty="0">
              <a:solidFill>
                <a:srgbClr val="0000FF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76219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0"/>
            <a:ext cx="3124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152400" y="76200"/>
            <a:ext cx="38862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Chile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6576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562600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2286000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2293203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prstClr val="black"/>
                </a:solidFill>
              </a:rPr>
              <a:t>Los </a:t>
            </a:r>
            <a:r>
              <a:rPr lang="en-US" altLang="en-US" sz="2400" dirty="0" err="1">
                <a:solidFill>
                  <a:prstClr val="black"/>
                </a:solidFill>
              </a:rPr>
              <a:t>colores</a:t>
            </a:r>
            <a:r>
              <a:rPr lang="en-US" altLang="en-US" sz="2400" dirty="0">
                <a:solidFill>
                  <a:prstClr val="black"/>
                </a:solidFill>
              </a:rPr>
              <a:t> de la </a:t>
            </a:r>
            <a:r>
              <a:rPr lang="en-US" altLang="en-US" sz="2400" dirty="0" err="1">
                <a:solidFill>
                  <a:prstClr val="black"/>
                </a:solidFill>
              </a:rPr>
              <a:t>bandera</a:t>
            </a:r>
            <a:r>
              <a:rPr lang="en-US" altLang="en-US" sz="2400" dirty="0">
                <a:solidFill>
                  <a:prstClr val="black"/>
                </a:solidFill>
              </a:rPr>
              <a:t> de </a:t>
            </a:r>
            <a:r>
              <a:rPr lang="en-US" altLang="en-US" sz="2400" dirty="0" smtClean="0">
                <a:solidFill>
                  <a:prstClr val="black"/>
                </a:solidFill>
              </a:rPr>
              <a:t>Chile son </a:t>
            </a:r>
            <a:r>
              <a:rPr lang="en-US" altLang="en-US" sz="2400" dirty="0" err="1" smtClean="0">
                <a:solidFill>
                  <a:prstClr val="black"/>
                </a:solidFill>
              </a:rPr>
              <a:t>azul</a:t>
            </a:r>
            <a:r>
              <a:rPr lang="en-US" altLang="en-US" sz="2400" dirty="0" smtClean="0">
                <a:solidFill>
                  <a:prstClr val="black"/>
                </a:solidFill>
              </a:rPr>
              <a:t>, </a:t>
            </a:r>
            <a:r>
              <a:rPr lang="en-US" altLang="en-US" sz="2400" dirty="0" err="1" smtClean="0">
                <a:solidFill>
                  <a:prstClr val="black"/>
                </a:solidFill>
              </a:rPr>
              <a:t>blanco</a:t>
            </a:r>
            <a:r>
              <a:rPr lang="en-US" altLang="en-US" sz="2400" dirty="0" smtClean="0">
                <a:solidFill>
                  <a:prstClr val="black"/>
                </a:solidFill>
              </a:rPr>
              <a:t>  y </a:t>
            </a:r>
            <a:r>
              <a:rPr lang="en-US" altLang="en-US" sz="2400" dirty="0" err="1" smtClean="0">
                <a:solidFill>
                  <a:prstClr val="black"/>
                </a:solidFill>
              </a:rPr>
              <a:t>rojo</a:t>
            </a:r>
            <a:r>
              <a:rPr lang="en-US" altLang="en-US" sz="2400" dirty="0" smtClean="0">
                <a:solidFill>
                  <a:prstClr val="black"/>
                </a:solidFill>
              </a:rPr>
              <a:t>.</a:t>
            </a:r>
            <a:endParaRPr lang="en-US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3336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3330714"/>
            <a:ext cx="647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el </a:t>
            </a:r>
            <a:r>
              <a:rPr lang="en-US" sz="2000" dirty="0" err="1" smtClean="0">
                <a:solidFill>
                  <a:srgbClr val="0000FF"/>
                </a:solidFill>
              </a:rPr>
              <a:t>cielo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chileno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s-ES" sz="2000" i="1" dirty="0" smtClean="0">
                <a:solidFill>
                  <a:srgbClr val="0000FF"/>
                </a:solidFill>
              </a:rPr>
              <a:t>(</a:t>
            </a:r>
            <a:r>
              <a:rPr lang="es-ES" sz="2000" i="1" dirty="0" err="1" smtClean="0">
                <a:solidFill>
                  <a:srgbClr val="0000FF"/>
                </a:solidFill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</a:rPr>
              <a:t>chilean</a:t>
            </a:r>
            <a:r>
              <a:rPr lang="es-ES" sz="2000" i="1" dirty="0" smtClean="0">
                <a:solidFill>
                  <a:srgbClr val="0000FF"/>
                </a:solidFill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</a:rPr>
              <a:t>sky</a:t>
            </a:r>
            <a:r>
              <a:rPr lang="es-ES" sz="2000" i="1" dirty="0" smtClean="0">
                <a:solidFill>
                  <a:srgbClr val="0000FF"/>
                </a:solidFill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0" y="47052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rojo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514600" y="4702314"/>
            <a:ext cx="6629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0000"/>
                </a:solidFill>
              </a:rPr>
              <a:t>la sangre vertida por los héroes en el campo de batalla </a:t>
            </a:r>
            <a:r>
              <a:rPr lang="es-ES" sz="2000" i="1" dirty="0" smtClean="0">
                <a:solidFill>
                  <a:srgbClr val="FF0000"/>
                </a:solidFill>
              </a:rPr>
              <a:t>(</a:t>
            </a:r>
            <a:r>
              <a:rPr lang="es-ES" sz="2000" i="1" dirty="0" err="1" smtClean="0">
                <a:solidFill>
                  <a:srgbClr val="FF0000"/>
                </a:solidFill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blood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spilt</a:t>
            </a:r>
            <a:r>
              <a:rPr lang="es-ES" sz="2000" i="1" dirty="0" smtClean="0">
                <a:solidFill>
                  <a:srgbClr val="FF0000"/>
                </a:solidFill>
              </a:rPr>
              <a:t> in </a:t>
            </a:r>
            <a:r>
              <a:rPr lang="es-ES" sz="2000" i="1" dirty="0" err="1" smtClean="0">
                <a:solidFill>
                  <a:srgbClr val="FF0000"/>
                </a:solidFill>
              </a:rPr>
              <a:t>battle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field</a:t>
            </a:r>
            <a:r>
              <a:rPr lang="es-ES" sz="2000" i="1" dirty="0" smtClean="0">
                <a:solidFill>
                  <a:srgbClr val="FF0000"/>
                </a:solidFill>
              </a:rPr>
              <a:t>)</a:t>
            </a:r>
            <a:endParaRPr lang="en-US" altLang="en-US" sz="1100" i="1" dirty="0">
              <a:solidFill>
                <a:srgbClr val="FF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457200" y="53910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557630" y="5391090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Tiene</a:t>
            </a:r>
            <a:r>
              <a:rPr lang="en-US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una</a:t>
            </a:r>
            <a:r>
              <a:rPr lang="en-US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estrella</a:t>
            </a:r>
            <a:r>
              <a:rPr lang="en-US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blanca</a:t>
            </a:r>
            <a:r>
              <a:rPr lang="en-US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en-US" sz="2000" i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(It has a white star)</a:t>
            </a:r>
            <a:endParaRPr lang="en-US" alt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-43254" y="401949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prstClr val="white"/>
                </a:solidFill>
              </a:rPr>
              <a:t>El </a:t>
            </a:r>
            <a:r>
              <a:rPr lang="en-US" altLang="en-US" sz="2000" dirty="0" err="1" smtClean="0">
                <a:solidFill>
                  <a:prstClr val="white"/>
                </a:solidFill>
              </a:rPr>
              <a:t>blanco</a:t>
            </a:r>
            <a:r>
              <a:rPr lang="en-US" altLang="en-US" sz="2000" dirty="0" smtClean="0">
                <a:solidFill>
                  <a:prstClr val="white"/>
                </a:solidFill>
              </a:rPr>
              <a:t> </a:t>
            </a:r>
            <a:r>
              <a:rPr lang="en-US" altLang="en-US" sz="2000" dirty="0" err="1">
                <a:solidFill>
                  <a:prstClr val="white"/>
                </a:solidFill>
              </a:rPr>
              <a:t>representa</a:t>
            </a:r>
            <a:endParaRPr lang="en-US" altLang="en-US" sz="2000" dirty="0">
              <a:solidFill>
                <a:prstClr val="white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539416" y="4019490"/>
            <a:ext cx="6604584" cy="70788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prstClr val="white"/>
                </a:solidFill>
              </a:rPr>
              <a:t>la nieve de la Cordillera de Los Andes. </a:t>
            </a:r>
            <a:r>
              <a:rPr lang="es-ES" sz="2000" i="1" dirty="0" smtClean="0">
                <a:solidFill>
                  <a:prstClr val="white"/>
                </a:solidFill>
              </a:rPr>
              <a:t>(</a:t>
            </a:r>
            <a:r>
              <a:rPr lang="es-ES" sz="2000" i="1" dirty="0" err="1" smtClean="0">
                <a:solidFill>
                  <a:prstClr val="white"/>
                </a:solidFill>
              </a:rPr>
              <a:t>the</a:t>
            </a:r>
            <a:r>
              <a:rPr lang="es-ES" sz="2000" i="1" dirty="0" smtClean="0">
                <a:solidFill>
                  <a:prstClr val="white"/>
                </a:solidFill>
              </a:rPr>
              <a:t> </a:t>
            </a:r>
            <a:r>
              <a:rPr lang="es-ES" sz="2000" i="1" dirty="0" err="1" smtClean="0">
                <a:solidFill>
                  <a:prstClr val="white"/>
                </a:solidFill>
              </a:rPr>
              <a:t>snow</a:t>
            </a:r>
            <a:r>
              <a:rPr lang="es-ES" sz="2000" i="1" dirty="0" smtClean="0">
                <a:solidFill>
                  <a:prstClr val="white"/>
                </a:solidFill>
              </a:rPr>
              <a:t> of </a:t>
            </a:r>
            <a:r>
              <a:rPr lang="es-ES" sz="2000" i="1" dirty="0" err="1" smtClean="0">
                <a:solidFill>
                  <a:prstClr val="white"/>
                </a:solidFill>
              </a:rPr>
              <a:t>the</a:t>
            </a:r>
            <a:r>
              <a:rPr lang="es-ES" sz="2000" i="1" dirty="0" smtClean="0">
                <a:solidFill>
                  <a:prstClr val="white"/>
                </a:solidFill>
              </a:rPr>
              <a:t> Andes </a:t>
            </a:r>
            <a:r>
              <a:rPr lang="es-ES" sz="2000" i="1" dirty="0" err="1" smtClean="0">
                <a:solidFill>
                  <a:prstClr val="white"/>
                </a:solidFill>
              </a:rPr>
              <a:t>mountains</a:t>
            </a:r>
            <a:r>
              <a:rPr lang="es-ES" sz="2000" i="1" dirty="0" smtClean="0">
                <a:solidFill>
                  <a:prstClr val="white"/>
                </a:solidFill>
              </a:rPr>
              <a:t>)</a:t>
            </a:r>
            <a:endParaRPr lang="en-US" altLang="en-US" sz="2000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02526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5" grpId="0" autoUpdateAnimBg="0"/>
      <p:bldP spid="17" grpId="0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-95502"/>
            <a:ext cx="13181013" cy="741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228600" y="1066800"/>
            <a:ext cx="468550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FF0000"/>
                </a:solidFill>
              </a:rPr>
              <a:t>Después de las clases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271806" y="1066800"/>
            <a:ext cx="2468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i="1" dirty="0" err="1">
                <a:solidFill>
                  <a:srgbClr val="800080"/>
                </a:solidFill>
                <a:latin typeface="Verdana" pitchFamily="34" charset="0"/>
              </a:rPr>
              <a:t>After</a:t>
            </a:r>
            <a:r>
              <a:rPr lang="es-ES_tradnl" altLang="en-US" sz="2800" i="1" dirty="0">
                <a:solidFill>
                  <a:srgbClr val="800080"/>
                </a:solidFill>
                <a:latin typeface="Verdana" pitchFamily="34" charset="0"/>
              </a:rPr>
              <a:t> </a:t>
            </a:r>
            <a:r>
              <a:rPr lang="es-ES_tradnl" altLang="en-US" sz="2800" i="1" dirty="0" err="1">
                <a:solidFill>
                  <a:srgbClr val="800080"/>
                </a:solidFill>
                <a:latin typeface="Verdana" pitchFamily="34" charset="0"/>
              </a:rPr>
              <a:t>classes</a:t>
            </a:r>
            <a:endParaRPr lang="es-ES_tradnl" altLang="en-US" sz="2800" i="1" dirty="0">
              <a:solidFill>
                <a:srgbClr val="800080"/>
              </a:solidFill>
              <a:latin typeface="Verdana" pitchFamily="34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685800" y="19812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3300"/>
                </a:solidFill>
                <a:latin typeface="CAC Futura Casual" pitchFamily="2" charset="0"/>
              </a:rPr>
              <a:t>El bus escolar</a:t>
            </a:r>
            <a:endParaRPr lang="es-ES_tradnl" altLang="en-US" b="1" dirty="0">
              <a:solidFill>
                <a:srgbClr val="003300"/>
              </a:solidFill>
              <a:latin typeface="CAC Futura Casual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5294" y="2387025"/>
            <a:ext cx="4685506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</a:rPr>
              <a:t>Después-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</a:rPr>
              <a:t>Lejos de-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</a:rPr>
              <a:t>Cerca de-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7543800" y="23622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after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7391400" y="3352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Far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from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7416800" y="4343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Close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to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3352800" y="1981200"/>
            <a:ext cx="1955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dirty="0" err="1" smtClean="0">
                <a:solidFill>
                  <a:srgbClr val="000000"/>
                </a:solidFill>
                <a:latin typeface="CAC Futura Casual" pitchFamily="2" charset="0"/>
              </a:rPr>
              <a:t>School</a:t>
            </a:r>
            <a:r>
              <a:rPr lang="es-ES_tradnl" altLang="en-US" sz="2800" dirty="0" smtClean="0">
                <a:solidFill>
                  <a:srgbClr val="000000"/>
                </a:solidFill>
                <a:latin typeface="CAC Futura Casual" pitchFamily="2" charset="0"/>
              </a:rPr>
              <a:t> bus</a:t>
            </a:r>
            <a:endParaRPr lang="es-ES_tradnl" altLang="en-US" sz="28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5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5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40 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886200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following countries: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Paraguay</a:t>
            </a:r>
            <a:endParaRPr lang="en-US" sz="2400" dirty="0" smtClean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Uruguay</a:t>
            </a:r>
            <a:endParaRPr lang="en-US" sz="2400" dirty="0" smtClean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Argentina</a:t>
            </a:r>
            <a:endParaRPr lang="en-US" sz="2400" dirty="0" smtClean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up and in English: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the </a:t>
            </a:r>
            <a:r>
              <a:rPr lang="en-US" sz="24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significance of the colors of the flag.</a:t>
            </a:r>
          </a:p>
          <a:p>
            <a:pPr lvl="1"/>
            <a:r>
              <a:rPr lang="en-US" sz="24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 the symbol, seal or emblem on the flag</a:t>
            </a:r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1149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-61688"/>
            <a:ext cx="12496800" cy="75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1676400"/>
            <a:ext cx="2057400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3300"/>
                </a:solidFill>
              </a:rPr>
              <a:t>La </a:t>
            </a:r>
            <a:r>
              <a:rPr lang="en-US" sz="2400" dirty="0" err="1">
                <a:solidFill>
                  <a:srgbClr val="003300"/>
                </a:solidFill>
              </a:rPr>
              <a:t>Papeleria</a:t>
            </a:r>
            <a:endParaRPr lang="en-US" sz="2400" dirty="0">
              <a:solidFill>
                <a:srgbClr val="003300"/>
              </a:solidFill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6197600" y="1600200"/>
            <a:ext cx="2946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dirty="0" err="1" smtClean="0">
                <a:solidFill>
                  <a:srgbClr val="000000"/>
                </a:solidFill>
                <a:latin typeface="Arial"/>
              </a:rPr>
              <a:t>Stationary</a:t>
            </a:r>
            <a:r>
              <a:rPr lang="es-ES_tradnl" altLang="en-US" dirty="0" smtClean="0">
                <a:solidFill>
                  <a:srgbClr val="000000"/>
                </a:solidFill>
                <a:latin typeface="Arial"/>
              </a:rPr>
              <a:t> Store</a:t>
            </a:r>
            <a:endParaRPr lang="es-ES_tradnl" altLang="en-US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467600" y="3048000"/>
            <a:ext cx="533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49845" y="22860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</a:rPr>
              <a:t>by foot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648200" y="4114800"/>
            <a:ext cx="9906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8200" y="412646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FF"/>
                </a:solidFill>
              </a:rPr>
              <a:t>first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433478" y="4038600"/>
            <a:ext cx="1262722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94517" y="40386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</a:rPr>
              <a:t>a store</a:t>
            </a:r>
          </a:p>
        </p:txBody>
      </p:sp>
    </p:spTree>
    <p:extLst>
      <p:ext uri="{BB962C8B-B14F-4D97-AF65-F5344CB8AC3E}">
        <p14:creationId xmlns:p14="http://schemas.microsoft.com/office/powerpoint/2010/main" val="392458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2" grpId="0"/>
      <p:bldP spid="15" grpId="0"/>
    </p:bld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liff">
  <a:themeElements>
    <a:clrScheme name="pixel espan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2060"/>
      </a:accent1>
      <a:accent2>
        <a:srgbClr val="FF0000"/>
      </a:accent2>
      <a:accent3>
        <a:srgbClr val="FFC000"/>
      </a:accent3>
      <a:accent4>
        <a:srgbClr val="000000"/>
      </a:accent4>
      <a:accent5>
        <a:srgbClr val="FF3300"/>
      </a:accent5>
      <a:accent6>
        <a:srgbClr val="0000FF"/>
      </a:accent6>
      <a:hlink>
        <a:srgbClr val="002060"/>
      </a:hlink>
      <a:folHlink>
        <a:srgbClr val="FFC000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1338</Words>
  <Application>Microsoft Office PowerPoint</Application>
  <PresentationFormat>On-screen Show (4:3)</PresentationFormat>
  <Paragraphs>205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grey globe</vt:lpstr>
      <vt:lpstr>1_Pixel</vt:lpstr>
      <vt:lpstr>Pixel</vt:lpstr>
      <vt:lpstr>Cliff</vt:lpstr>
      <vt:lpstr>1_Oriel</vt:lpstr>
      <vt:lpstr>Me llamo _________ Clase 701 La fecha es el 13 de enero del 2014</vt:lpstr>
      <vt:lpstr>Repaso de la Actividad Inicial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40 A</vt:lpstr>
      <vt:lpstr>PowerPoint Presentation</vt:lpstr>
      <vt:lpstr>Vocabulario</vt:lpstr>
      <vt:lpstr>PowerPoint Presentation</vt:lpstr>
      <vt:lpstr>Verbos</vt:lpstr>
      <vt:lpstr>PowerPoint Presentation</vt:lpstr>
      <vt:lpstr>PowerPoint Presentation</vt:lpstr>
      <vt:lpstr>Tarea # 40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13 de enero del 2014</dc:title>
  <dc:creator>Helen Zumaeta</dc:creator>
  <cp:lastModifiedBy>Helen Zumaeta</cp:lastModifiedBy>
  <cp:revision>13</cp:revision>
  <cp:lastPrinted>2014-01-13T15:15:28Z</cp:lastPrinted>
  <dcterms:created xsi:type="dcterms:W3CDTF">2014-01-08T20:37:14Z</dcterms:created>
  <dcterms:modified xsi:type="dcterms:W3CDTF">2014-01-13T17:47:44Z</dcterms:modified>
</cp:coreProperties>
</file>